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3"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notesMaster" Target="notesMasters/notesMaster1.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3"/>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php.net/manual/" TargetMode="External"/><Relationship Id="rId1" Type="http://schemas.openxmlformats.org/officeDocument/2006/relationships/hyperlink" Target="https://www.youtube.com/c/TailwindLab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1882140" y="707390"/>
            <a:ext cx="8985885" cy="1445260"/>
          </a:xfrm>
          <a:prstGeom prst="rect">
            <a:avLst/>
          </a:prstGeom>
          <a:noFill/>
        </p:spPr>
        <p:txBody>
          <a:bodyPr wrap="none" rtlCol="0">
            <a:spAutoFit/>
          </a:bodyPr>
          <a:p>
            <a:r>
              <a:rPr lang="vi-VN" altLang="en-US" sz="4400" b="1">
                <a:solidFill>
                  <a:schemeClr val="tx1"/>
                </a:solidFill>
                <a:effectLst/>
                <a:latin typeface="Times New Roman Bold" panose="02020603050405020304" charset="0"/>
                <a:cs typeface="Times New Roman Bold" panose="02020603050405020304" charset="0"/>
              </a:rPr>
              <a:t>CHÀO MỪNG CÁC BẠN ĐẾN VỚI</a:t>
            </a:r>
            <a:endParaRPr lang="vi-VN" altLang="en-US" sz="4400" b="1">
              <a:solidFill>
                <a:schemeClr val="tx1"/>
              </a:solidFill>
              <a:effectLst/>
              <a:latin typeface="Times New Roman Bold" panose="02020603050405020304" charset="0"/>
              <a:cs typeface="Times New Roman Bold" panose="02020603050405020304" charset="0"/>
            </a:endParaRPr>
          </a:p>
          <a:p>
            <a:pPr algn="ctr"/>
            <a:r>
              <a:rPr lang="vi-VN" altLang="en-US" sz="4400" b="1">
                <a:solidFill>
                  <a:schemeClr val="tx1"/>
                </a:solidFill>
                <a:effectLst/>
                <a:latin typeface="Times New Roman Bold" panose="02020603050405020304" charset="0"/>
                <a:cs typeface="Times New Roman Bold" panose="02020603050405020304" charset="0"/>
              </a:rPr>
              <a:t>         BÀI BÁO </a:t>
            </a:r>
            <a:r>
              <a:rPr lang="vi-VN" altLang="en-US" sz="4400" b="1">
                <a:solidFill>
                  <a:schemeClr val="tx1"/>
                </a:solidFill>
                <a:effectLst/>
                <a:latin typeface="Times New Roman Bold" panose="02020603050405020304" charset="0"/>
                <a:cs typeface="Times New Roman Bold" panose="02020603050405020304" charset="0"/>
              </a:rPr>
              <a:t>CÁO</a:t>
            </a:r>
            <a:endParaRPr lang="vi-VN" altLang="en-US" sz="4400" b="1">
              <a:solidFill>
                <a:schemeClr val="tx1"/>
              </a:solidFill>
              <a:effectLst/>
              <a:latin typeface="Times New Roman Bold" panose="02020603050405020304" charset="0"/>
              <a:cs typeface="Times New Roman Bold" panose="02020603050405020304" charset="0"/>
            </a:endParaRPr>
          </a:p>
        </p:txBody>
      </p:sp>
      <p:sp>
        <p:nvSpPr>
          <p:cNvPr id="7" name="Text Box 6"/>
          <p:cNvSpPr txBox="1"/>
          <p:nvPr/>
        </p:nvSpPr>
        <p:spPr>
          <a:xfrm>
            <a:off x="2754630" y="2530475"/>
            <a:ext cx="6956425" cy="706755"/>
          </a:xfrm>
          <a:prstGeom prst="rect">
            <a:avLst/>
          </a:prstGeom>
          <a:noFill/>
        </p:spPr>
        <p:txBody>
          <a:bodyPr wrap="none" rtlCol="0">
            <a:spAutoFit/>
          </a:bodyPr>
          <a:p>
            <a:r>
              <a:rPr lang="vi-VN" altLang="en-US" sz="4000" b="1">
                <a:solidFill>
                  <a:schemeClr val="tx1"/>
                </a:solidFill>
                <a:effectLst>
                  <a:outerShdw blurRad="38100" dist="19050" dir="2700000" algn="tl" rotWithShape="0">
                    <a:schemeClr val="dk1">
                      <a:alpha val="40000"/>
                      <a:alpha val="40000"/>
                    </a:schemeClr>
                  </a:outerShdw>
                </a:effectLst>
                <a:latin typeface="Times New Roman Bold" panose="02020603050405020304" charset="0"/>
                <a:cs typeface="Times New Roman Bold" panose="02020603050405020304" charset="0"/>
              </a:rPr>
              <a:t>Học phần:</a:t>
            </a:r>
            <a:r>
              <a:rPr lang="vi-VN" altLang="en-US" sz="400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rPr>
              <a:t> “Đồ án Cơ sở </a:t>
            </a:r>
            <a:r>
              <a:rPr lang="vi-VN" altLang="en-US" sz="400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rPr>
              <a:t>ngành”</a:t>
            </a:r>
            <a:endParaRPr lang="vi-VN" altLang="en-US" sz="4000">
              <a:solidFill>
                <a:schemeClr val="tx1"/>
              </a:solidFill>
              <a:effectLst>
                <a:outerShdw blurRad="38100" dist="19050" dir="2700000" algn="tl" rotWithShape="0">
                  <a:schemeClr val="dk1">
                    <a:alpha val="40000"/>
                    <a:alpha val="40000"/>
                  </a:schemeClr>
                </a:outerShdw>
              </a:effectLst>
              <a:latin typeface="Times New Roman Regular" panose="02020603050405020304" charset="0"/>
              <a:cs typeface="Times New Roman Regular" panose="02020603050405020304" charset="0"/>
            </a:endParaRPr>
          </a:p>
        </p:txBody>
      </p:sp>
      <p:sp>
        <p:nvSpPr>
          <p:cNvPr id="8" name="Text Box 7"/>
          <p:cNvSpPr txBox="1"/>
          <p:nvPr/>
        </p:nvSpPr>
        <p:spPr>
          <a:xfrm>
            <a:off x="5109845" y="3789045"/>
            <a:ext cx="6223635" cy="1938020"/>
          </a:xfrm>
          <a:prstGeom prst="rect">
            <a:avLst/>
          </a:prstGeom>
          <a:noFill/>
        </p:spPr>
        <p:txBody>
          <a:bodyPr wrap="none" rtlCol="0">
            <a:spAutoFit/>
          </a:bodyPr>
          <a:p>
            <a:r>
              <a:rPr lang="vi-VN" altLang="en-US" sz="2400" b="1">
                <a:latin typeface="Times New Roman Bold" panose="02020603050405020304" charset="0"/>
                <a:cs typeface="Times New Roman Bold" panose="02020603050405020304" charset="0"/>
              </a:rPr>
              <a:t>Giảng viên hướng dẫn:</a:t>
            </a:r>
            <a:r>
              <a:rPr lang="vi-VN" altLang="en-US" sz="2400">
                <a:latin typeface="Times New Roman Regular" panose="02020603050405020304" charset="0"/>
                <a:cs typeface="Times New Roman Regular" panose="02020603050405020304" charset="0"/>
              </a:rPr>
              <a:t> Th.s Phạm Minh </a:t>
            </a:r>
            <a:r>
              <a:rPr lang="vi-VN" altLang="en-US" sz="2400">
                <a:latin typeface="Times New Roman Regular" panose="02020603050405020304" charset="0"/>
                <a:cs typeface="Times New Roman Regular" panose="02020603050405020304" charset="0"/>
              </a:rPr>
              <a:t>Đương</a:t>
            </a:r>
            <a:endParaRPr lang="vi-VN" altLang="en-US" sz="2400">
              <a:latin typeface="Times New Roman Regular" panose="02020603050405020304" charset="0"/>
              <a:cs typeface="Times New Roman Regular" panose="02020603050405020304" charset="0"/>
            </a:endParaRPr>
          </a:p>
          <a:p>
            <a:endParaRPr lang="vi-VN" altLang="en-US" sz="2400">
              <a:latin typeface="Times New Roman Regular" panose="02020603050405020304" charset="0"/>
              <a:cs typeface="Times New Roman Regular" panose="02020603050405020304" charset="0"/>
            </a:endParaRPr>
          </a:p>
          <a:p>
            <a:r>
              <a:rPr lang="vi-VN" altLang="en-US" sz="2400" b="1">
                <a:latin typeface="Times New Roman Bold" panose="02020603050405020304" charset="0"/>
                <a:cs typeface="Times New Roman Bold" panose="02020603050405020304" charset="0"/>
              </a:rPr>
              <a:t>Sinh viên thực hiện:</a:t>
            </a:r>
            <a:r>
              <a:rPr lang="vi-VN" altLang="en-US" sz="2400">
                <a:latin typeface="Times New Roman Regular" panose="02020603050405020304" charset="0"/>
                <a:cs typeface="Times New Roman Regular" panose="02020603050405020304" charset="0"/>
              </a:rPr>
              <a:t> Nguyễn Huỳnh Kỹ Thuật</a:t>
            </a:r>
            <a:endParaRPr lang="vi-VN" altLang="en-US" sz="2400">
              <a:latin typeface="Times New Roman Regular" panose="02020603050405020304" charset="0"/>
              <a:cs typeface="Times New Roman Regular" panose="02020603050405020304" charset="0"/>
            </a:endParaRPr>
          </a:p>
          <a:p>
            <a:endParaRPr lang="vi-VN" altLang="en-US" sz="2400">
              <a:latin typeface="Times New Roman Regular" panose="02020603050405020304" charset="0"/>
              <a:cs typeface="Times New Roman Regular" panose="02020603050405020304" charset="0"/>
            </a:endParaRPr>
          </a:p>
          <a:p>
            <a:r>
              <a:rPr lang="vi-VN" altLang="en-US" sz="2400" b="1">
                <a:latin typeface="Times New Roman Bold" panose="02020603050405020304" charset="0"/>
                <a:cs typeface="Times New Roman Bold" panose="02020603050405020304" charset="0"/>
              </a:rPr>
              <a:t>Mssv:</a:t>
            </a:r>
            <a:r>
              <a:rPr lang="vi-VN" altLang="en-US" sz="2400">
                <a:latin typeface="Times New Roman Regular" panose="02020603050405020304" charset="0"/>
                <a:cs typeface="Times New Roman Regular" panose="02020603050405020304" charset="0"/>
              </a:rPr>
              <a:t> 110122175 </a:t>
            </a:r>
            <a:endParaRPr lang="vi-VN" altLang="en-US" sz="2400">
              <a:latin typeface="Times New Roman Regular" panose="02020603050405020304" charset="0"/>
              <a:cs typeface="Times New Roman Regular"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41020" y="698500"/>
            <a:ext cx="5394325" cy="521970"/>
          </a:xfrm>
          <a:prstGeom prst="rect">
            <a:avLst/>
          </a:prstGeom>
          <a:noFill/>
        </p:spPr>
        <p:txBody>
          <a:bodyPr wrap="square" rtlCol="0">
            <a:spAutoFit/>
          </a:bodyPr>
          <a:p>
            <a:r>
              <a:rPr lang="vi-VN" altLang="en-US" sz="2800" b="1">
                <a:latin typeface="Times New Roman" panose="02020603050405020304" charset="0"/>
                <a:cs typeface="Times New Roman" panose="02020603050405020304" charset="0"/>
              </a:rPr>
              <a:t>5. Cấu trúc sơ đồ trang web</a:t>
            </a:r>
            <a:endParaRPr lang="vi-VN" altLang="en-US" sz="2800" b="1">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rcRect l="707"/>
          <a:stretch>
            <a:fillRect/>
          </a:stretch>
        </p:blipFill>
        <p:spPr>
          <a:xfrm>
            <a:off x="1524000" y="1452245"/>
            <a:ext cx="9009380" cy="5328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11450" y="685165"/>
            <a:ext cx="6523990" cy="1353185"/>
          </a:xfrm>
          <a:prstGeom prst="rect">
            <a:avLst/>
          </a:prstGeom>
          <a:noFill/>
        </p:spPr>
        <p:txBody>
          <a:bodyPr wrap="square" rtlCol="0">
            <a:spAutoFit/>
          </a:bodyPr>
          <a:p>
            <a:pPr marL="0" indent="0">
              <a:buNone/>
            </a:pPr>
            <a:r>
              <a:rPr lang="vi-VN" altLang="en-US" sz="2800" b="1">
                <a:latin typeface="Times New Roman" panose="02020603050405020304" charset="0"/>
                <a:cs typeface="Times New Roman" panose="02020603050405020304" charset="0"/>
                <a:sym typeface="+mn-ea"/>
              </a:rPr>
              <a:t>III. HIỆN THỰC HÓA NGHIÊN CỨU</a:t>
            </a:r>
            <a:endParaRPr lang="vi-VN" altLang="en-US" sz="2800" b="1">
              <a:latin typeface="Times New Roman" panose="02020603050405020304" charset="0"/>
              <a:cs typeface="Times New Roman" panose="02020603050405020304" charset="0"/>
              <a:sym typeface="+mn-ea"/>
            </a:endParaRPr>
          </a:p>
          <a:p>
            <a:pPr marL="0" indent="0">
              <a:buNone/>
            </a:pPr>
            <a:endParaRPr lang="vi-VN" altLang="en-US" b="1">
              <a:latin typeface="Times New Roman" panose="02020603050405020304" charset="0"/>
              <a:cs typeface="Times New Roman" panose="02020603050405020304" charset="0"/>
              <a:sym typeface="+mn-ea"/>
            </a:endParaRPr>
          </a:p>
          <a:p>
            <a:pPr marL="0" indent="0">
              <a:buNone/>
            </a:pPr>
            <a:endParaRPr lang="vi-VN" altLang="en-US" i="1">
              <a:latin typeface="Times New Roman" panose="02020603050405020304" charset="0"/>
              <a:cs typeface="Times New Roman" panose="02020603050405020304" charset="0"/>
            </a:endParaRPr>
          </a:p>
          <a:p>
            <a:endParaRPr lang="en-US"/>
          </a:p>
        </p:txBody>
      </p:sp>
      <p:sp>
        <p:nvSpPr>
          <p:cNvPr id="3" name="Text Box 2"/>
          <p:cNvSpPr txBox="1"/>
          <p:nvPr/>
        </p:nvSpPr>
        <p:spPr>
          <a:xfrm>
            <a:off x="86995" y="1054735"/>
            <a:ext cx="4064000" cy="888365"/>
          </a:xfrm>
          <a:prstGeom prst="rect">
            <a:avLst/>
          </a:prstGeom>
          <a:noFill/>
        </p:spPr>
        <p:txBody>
          <a:bodyPr wrap="square" rtlCol="0">
            <a:noAutofit/>
          </a:bodyPr>
          <a:p>
            <a:pPr marL="0" indent="0">
              <a:buNone/>
            </a:pPr>
            <a:endParaRPr lang="vi-VN" altLang="en-US" sz="2800" b="1">
              <a:latin typeface="Times New Roman" panose="02020603050405020304" charset="0"/>
              <a:cs typeface="Times New Roman" panose="02020603050405020304" charset="0"/>
              <a:sym typeface="+mn-ea"/>
            </a:endParaRPr>
          </a:p>
          <a:p>
            <a:pPr marL="0" indent="0">
              <a:buNone/>
            </a:pPr>
            <a:r>
              <a:rPr lang="vi-VN" altLang="en-US" sz="2800" b="1">
                <a:latin typeface="Times New Roman" panose="02020603050405020304" charset="0"/>
                <a:cs typeface="Times New Roman" panose="02020603050405020304" charset="0"/>
                <a:sym typeface="+mn-ea"/>
              </a:rPr>
              <a:t>1. Mô tả cấu </a:t>
            </a:r>
            <a:r>
              <a:rPr lang="vi-VN" altLang="en-US" sz="2800" b="1">
                <a:latin typeface="Times New Roman" panose="02020603050405020304" charset="0"/>
                <a:cs typeface="Times New Roman" panose="02020603050405020304" charset="0"/>
                <a:sym typeface="+mn-ea"/>
              </a:rPr>
              <a:t>trúc website</a:t>
            </a:r>
            <a:endParaRPr lang="vi-VN" altLang="en-US" sz="2800" b="1">
              <a:latin typeface="Times New Roman" panose="02020603050405020304" charset="0"/>
              <a:cs typeface="Times New Roman" panose="02020603050405020304" charset="0"/>
              <a:sym typeface="+mn-ea"/>
            </a:endParaRPr>
          </a:p>
          <a:p>
            <a:endParaRPr lang="en-US" sz="2800" b="1"/>
          </a:p>
        </p:txBody>
      </p:sp>
      <p:sp>
        <p:nvSpPr>
          <p:cNvPr id="4" name="Text Box 3"/>
          <p:cNvSpPr txBox="1"/>
          <p:nvPr/>
        </p:nvSpPr>
        <p:spPr>
          <a:xfrm>
            <a:off x="396240" y="2130425"/>
            <a:ext cx="11288395" cy="4154170"/>
          </a:xfrm>
          <a:prstGeom prst="rect">
            <a:avLst/>
          </a:prstGeom>
          <a:noFill/>
        </p:spPr>
        <p:txBody>
          <a:bodyPr wrap="square" rtlCol="0">
            <a:spAutoFit/>
          </a:bodyPr>
          <a:p>
            <a:r>
              <a:rPr lang="en-US" altLang="en-US" sz="2400" b="1" i="1">
                <a:latin typeface="Times New Roman" panose="02020603050405020304" charset="0"/>
                <a:cs typeface="Times New Roman" panose="02020603050405020304" charset="0"/>
              </a:rPr>
              <a:t>Sơ </a:t>
            </a:r>
            <a:r>
              <a:rPr lang="en-US" altLang="en-US" sz="2400" b="1" i="1">
                <a:latin typeface="Times New Roman" panose="02020603050405020304" charset="0"/>
                <a:cs typeface="Times New Roman" panose="02020603050405020304" charset="0"/>
              </a:rPr>
              <a:t>đ</a:t>
            </a:r>
            <a:r>
              <a:rPr lang="en-US" altLang="en-US" sz="2400" b="1" i="1">
                <a:latin typeface="Times New Roman" panose="02020603050405020304" charset="0"/>
                <a:cs typeface="Times New Roman" panose="02020603050405020304" charset="0"/>
              </a:rPr>
              <a:t>ồ website "Ẩm thực Ph</a:t>
            </a:r>
            <a:r>
              <a:rPr lang="en-US" altLang="en-US" sz="2400" b="1" i="1">
                <a:latin typeface="Times New Roman" panose="02020603050405020304" charset="0"/>
                <a:cs typeface="Times New Roman" panose="02020603050405020304" charset="0"/>
              </a:rPr>
              <a:t>ư</a:t>
            </a:r>
            <a:r>
              <a:rPr lang="en-US" altLang="en-US" sz="2400" b="1" i="1">
                <a:latin typeface="Times New Roman" panose="02020603050405020304" charset="0"/>
                <a:cs typeface="Times New Roman" panose="02020603050405020304" charset="0"/>
              </a:rPr>
              <a:t>ơng Nam"</a:t>
            </a:r>
            <a:r>
              <a:rPr lang="vi-VN" altLang="en-US" sz="2400" b="1" i="1">
                <a:latin typeface="Times New Roman" panose="02020603050405020304" charset="0"/>
                <a:cs typeface="Times New Roman" panose="02020603050405020304" charset="0"/>
              </a:rPr>
              <a:t> </a:t>
            </a:r>
            <a:r>
              <a:rPr lang="en-US" altLang="en-US" sz="2400" b="1" i="1">
                <a:latin typeface="Times New Roman" panose="02020603050405020304" charset="0"/>
                <a:cs typeface="Times New Roman" panose="02020603050405020304" charset="0"/>
              </a:rPr>
              <a:t>bao gồm 6 mục chính: </a:t>
            </a:r>
            <a:r>
              <a:rPr lang="en-US" altLang="en-US" sz="2400">
                <a:latin typeface="Times New Roman" panose="02020603050405020304" charset="0"/>
                <a:cs typeface="Times New Roman" panose="02020603050405020304" charset="0"/>
              </a:rPr>
              <a:t> </a:t>
            </a:r>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1. Trang chủ:</a:t>
            </a:r>
            <a:r>
              <a:rPr lang="en-US" altLang="en-US" sz="2400">
                <a:latin typeface="Times New Roman" panose="02020603050405020304" charset="0"/>
                <a:cs typeface="Times New Roman" panose="02020603050405020304" charset="0"/>
              </a:rPr>
              <a:t> Giao diện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ầu tiên với chức n</a:t>
            </a:r>
            <a:r>
              <a:rPr lang="en-US" altLang="en-US" sz="2400">
                <a:latin typeface="Times New Roman" panose="02020603050405020304" charset="0"/>
                <a:cs typeface="Times New Roman" panose="02020603050405020304" charset="0"/>
              </a:rPr>
              <a:t>ă</a:t>
            </a:r>
            <a:r>
              <a:rPr lang="en-US" altLang="en-US" sz="2400">
                <a:latin typeface="Times New Roman" panose="02020603050405020304" charset="0"/>
                <a:cs typeface="Times New Roman" panose="02020603050405020304" charset="0"/>
              </a:rPr>
              <a:t>ng </a:t>
            </a:r>
            <a:r>
              <a:rPr lang="en-US" altLang="en-US" sz="2400">
                <a:latin typeface="Times New Roman" panose="02020603050405020304" charset="0"/>
                <a:cs typeface="Times New Roman" panose="02020603050405020304" charset="0"/>
              </a:rPr>
              <a:t>đă</a:t>
            </a:r>
            <a:r>
              <a:rPr lang="en-US" altLang="en-US" sz="2400">
                <a:latin typeface="Times New Roman" panose="02020603050405020304" charset="0"/>
                <a:cs typeface="Times New Roman" panose="02020603050405020304" charset="0"/>
              </a:rPr>
              <a:t>ng k</a:t>
            </a:r>
            <a:r>
              <a:rPr lang="en-US" altLang="en-US" sz="2400">
                <a:latin typeface="Times New Roman" panose="02020603050405020304" charset="0"/>
                <a:cs typeface="Times New Roman" panose="02020603050405020304" charset="0"/>
              </a:rPr>
              <a:t>ý</a:t>
            </a:r>
            <a:r>
              <a:rPr lang="en-US" altLang="en-US" sz="2400">
                <a:latin typeface="Times New Roman" panose="02020603050405020304" charset="0"/>
                <a:cs typeface="Times New Roman" panose="02020603050405020304" charset="0"/>
              </a:rPr>
              <a:t>, </a:t>
            </a:r>
            <a:r>
              <a:rPr lang="en-US" altLang="en-US" sz="2400">
                <a:latin typeface="Times New Roman" panose="02020603050405020304" charset="0"/>
                <a:cs typeface="Times New Roman" panose="02020603050405020304" charset="0"/>
              </a:rPr>
              <a:t>đă</a:t>
            </a:r>
            <a:r>
              <a:rPr lang="en-US" altLang="en-US" sz="2400">
                <a:latin typeface="Times New Roman" panose="02020603050405020304" charset="0"/>
                <a:cs typeface="Times New Roman" panose="02020603050405020304" charset="0"/>
              </a:rPr>
              <a:t>ng nhập, và tìm kiếm, hỗ trợ thao tác và tra cứu thông tin dễ dàng.  </a:t>
            </a:r>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2. Giới thiệu:</a:t>
            </a:r>
            <a:r>
              <a:rPr lang="en-US" altLang="en-US" sz="2400">
                <a:latin typeface="Times New Roman" panose="02020603050405020304" charset="0"/>
                <a:cs typeface="Times New Roman" panose="02020603050405020304" charset="0"/>
              </a:rPr>
              <a:t> Thông tin về lịch sử, phong cách ẩm thực, và tầm nhìn phát triển của nhà hàng, giúp khách hàng hiểu r</a:t>
            </a:r>
            <a:r>
              <a:rPr lang="en-US" altLang="en-US" sz="2400">
                <a:latin typeface="Times New Roman" panose="02020603050405020304" charset="0"/>
                <a:cs typeface="Times New Roman" panose="02020603050405020304" charset="0"/>
              </a:rPr>
              <a:t>õ</a:t>
            </a:r>
            <a:r>
              <a:rPr lang="en-US" altLang="en-US" sz="2400">
                <a:latin typeface="Times New Roman" panose="02020603050405020304" charset="0"/>
                <a:cs typeface="Times New Roman" panose="02020603050405020304" charset="0"/>
              </a:rPr>
              <a:t> hơn về th</a:t>
            </a:r>
            <a:r>
              <a:rPr lang="en-US" altLang="en-US" sz="2400">
                <a:latin typeface="Times New Roman" panose="02020603050405020304" charset="0"/>
                <a:cs typeface="Times New Roman" panose="02020603050405020304" charset="0"/>
              </a:rPr>
              <a:t>ư</a:t>
            </a:r>
            <a:r>
              <a:rPr lang="en-US" altLang="en-US" sz="2400">
                <a:latin typeface="Times New Roman" panose="02020603050405020304" charset="0"/>
                <a:cs typeface="Times New Roman" panose="02020603050405020304" charset="0"/>
              </a:rPr>
              <a:t>ơng hiệu.  </a:t>
            </a:r>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3. Thực </a:t>
            </a:r>
            <a:r>
              <a:rPr lang="en-US" altLang="en-US" sz="2400" b="1">
                <a:latin typeface="Times New Roman" panose="02020603050405020304" charset="0"/>
                <a:cs typeface="Times New Roman" panose="02020603050405020304" charset="0"/>
              </a:rPr>
              <a:t>đ</a:t>
            </a:r>
            <a:r>
              <a:rPr lang="en-US" altLang="en-US" sz="2400" b="1">
                <a:latin typeface="Times New Roman" panose="02020603050405020304" charset="0"/>
                <a:cs typeface="Times New Roman" panose="02020603050405020304" charset="0"/>
              </a:rPr>
              <a:t>ơn:</a:t>
            </a:r>
            <a:r>
              <a:rPr lang="en-US" altLang="en-US" sz="2400">
                <a:latin typeface="Times New Roman" panose="02020603050405020304" charset="0"/>
                <a:cs typeface="Times New Roman" panose="02020603050405020304" charset="0"/>
              </a:rPr>
              <a:t> Hiển thị món </a:t>
            </a:r>
            <a:r>
              <a:rPr lang="en-US" altLang="en-US" sz="2400">
                <a:latin typeface="Times New Roman" panose="02020603050405020304" charset="0"/>
                <a:cs typeface="Times New Roman" panose="02020603050405020304" charset="0"/>
              </a:rPr>
              <a:t>ă</a:t>
            </a:r>
            <a:r>
              <a:rPr lang="en-US" altLang="en-US" sz="2400">
                <a:latin typeface="Times New Roman" panose="02020603050405020304" charset="0"/>
                <a:cs typeface="Times New Roman" panose="02020603050405020304" charset="0"/>
              </a:rPr>
              <a:t>n với hình ảnh, mô tả, giá cả, và chức n</a:t>
            </a:r>
            <a:r>
              <a:rPr lang="en-US" altLang="en-US" sz="2400">
                <a:latin typeface="Times New Roman" panose="02020603050405020304" charset="0"/>
                <a:cs typeface="Times New Roman" panose="02020603050405020304" charset="0"/>
              </a:rPr>
              <a:t>ă</a:t>
            </a:r>
            <a:r>
              <a:rPr lang="en-US" altLang="en-US" sz="2400">
                <a:latin typeface="Times New Roman" panose="02020603050405020304" charset="0"/>
                <a:cs typeface="Times New Roman" panose="02020603050405020304" charset="0"/>
              </a:rPr>
              <a:t>ng quản l</a:t>
            </a:r>
            <a:r>
              <a:rPr lang="en-US" altLang="en-US" sz="2400">
                <a:latin typeface="Times New Roman" panose="02020603050405020304" charset="0"/>
                <a:cs typeface="Times New Roman" panose="02020603050405020304" charset="0"/>
              </a:rPr>
              <a:t>ý</a:t>
            </a:r>
            <a:r>
              <a:rPr lang="en-US" altLang="en-US" sz="2400">
                <a:latin typeface="Times New Roman" panose="02020603050405020304" charset="0"/>
                <a:cs typeface="Times New Roman" panose="02020603050405020304" charset="0"/>
              </a:rPr>
              <a:t> giỏ hàng.  </a:t>
            </a:r>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4. </a:t>
            </a:r>
            <a:r>
              <a:rPr lang="en-US" altLang="en-US" sz="2400" b="1">
                <a:latin typeface="Times New Roman" panose="02020603050405020304" charset="0"/>
                <a:cs typeface="Times New Roman" panose="02020603050405020304" charset="0"/>
              </a:rPr>
              <a:t>Đ</a:t>
            </a:r>
            <a:r>
              <a:rPr lang="en-US" altLang="en-US" sz="2400" b="1">
                <a:latin typeface="Times New Roman" panose="02020603050405020304" charset="0"/>
                <a:cs typeface="Times New Roman" panose="02020603050405020304" charset="0"/>
              </a:rPr>
              <a:t>ặt bàn:</a:t>
            </a:r>
            <a:r>
              <a:rPr lang="en-US" altLang="en-US" sz="2400">
                <a:latin typeface="Times New Roman" panose="02020603050405020304" charset="0"/>
                <a:cs typeface="Times New Roman" panose="02020603050405020304" charset="0"/>
              </a:rPr>
              <a:t> Hỗ trợ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ặt bàn trực tuyến với quy trình thanh toán nhanh chóng và tiện lợi.  </a:t>
            </a:r>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5. Album ảnh:</a:t>
            </a:r>
            <a:r>
              <a:rPr lang="en-US" altLang="en-US" sz="2400">
                <a:latin typeface="Times New Roman" panose="02020603050405020304" charset="0"/>
                <a:cs typeface="Times New Roman" panose="02020603050405020304" charset="0"/>
              </a:rPr>
              <a:t> Bộ s</a:t>
            </a:r>
            <a:r>
              <a:rPr lang="en-US" altLang="en-US" sz="2400">
                <a:latin typeface="Times New Roman" panose="02020603050405020304" charset="0"/>
                <a:cs typeface="Times New Roman" panose="02020603050405020304" charset="0"/>
              </a:rPr>
              <a:t>ư</a:t>
            </a:r>
            <a:r>
              <a:rPr lang="en-US" altLang="en-US" sz="2400">
                <a:latin typeface="Times New Roman" panose="02020603050405020304" charset="0"/>
                <a:cs typeface="Times New Roman" panose="02020603050405020304" charset="0"/>
              </a:rPr>
              <a:t>u tập hình ảnh món </a:t>
            </a:r>
            <a:r>
              <a:rPr lang="en-US" altLang="en-US" sz="2400">
                <a:latin typeface="Times New Roman" panose="02020603050405020304" charset="0"/>
                <a:cs typeface="Times New Roman" panose="02020603050405020304" charset="0"/>
              </a:rPr>
              <a:t>ă</a:t>
            </a:r>
            <a:r>
              <a:rPr lang="en-US" altLang="en-US" sz="2400">
                <a:latin typeface="Times New Roman" panose="02020603050405020304" charset="0"/>
                <a:cs typeface="Times New Roman" panose="02020603050405020304" charset="0"/>
              </a:rPr>
              <a:t>n, không gian nhà hàng, và sự kiện nổi bật, tạo sự thu hút trực quan.  </a:t>
            </a:r>
            <a:endParaRPr lang="en-US" altLang="en-US" sz="2400">
              <a:latin typeface="Times New Roman" panose="02020603050405020304" charset="0"/>
              <a:cs typeface="Times New Roman" panose="02020603050405020304" charset="0"/>
            </a:endParaRPr>
          </a:p>
          <a:p>
            <a:r>
              <a:rPr lang="en-US" altLang="en-US" sz="2400" b="1">
                <a:latin typeface="Times New Roman" panose="02020603050405020304" charset="0"/>
                <a:cs typeface="Times New Roman" panose="02020603050405020304" charset="0"/>
              </a:rPr>
              <a:t>6. Liên hệ:</a:t>
            </a:r>
            <a:r>
              <a:rPr lang="en-US" altLang="en-US" sz="2400">
                <a:latin typeface="Times New Roman" panose="02020603050405020304" charset="0"/>
                <a:cs typeface="Times New Roman" panose="02020603050405020304" charset="0"/>
              </a:rPr>
              <a:t> Thông tin liên lạc,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ánh giá dịch vụ, và tích hợp bản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ồ giúp khách dễ dàng tìm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ến nhà hàng.</a:t>
            </a:r>
            <a:endParaRPr lang="en-US" altLang="en-US" sz="24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34160" y="626745"/>
            <a:ext cx="4940935" cy="521970"/>
          </a:xfrm>
          <a:prstGeom prst="rect">
            <a:avLst/>
          </a:prstGeom>
          <a:noFill/>
        </p:spPr>
        <p:txBody>
          <a:bodyPr wrap="square" rtlCol="0">
            <a:spAutoFit/>
          </a:bodyPr>
          <a:p>
            <a:r>
              <a:rPr lang="vi-VN" altLang="en-US" sz="2800" b="1">
                <a:latin typeface="Times New Roman" panose="02020603050405020304" charset="0"/>
                <a:cs typeface="Times New Roman" panose="02020603050405020304" charset="0"/>
              </a:rPr>
              <a:t>2. Các chức năng của website</a:t>
            </a:r>
            <a:endParaRPr lang="vi-VN" altLang="en-US" sz="2800" b="1">
              <a:latin typeface="Times New Roman" panose="02020603050405020304" charset="0"/>
              <a:cs typeface="Times New Roman" panose="02020603050405020304" charset="0"/>
            </a:endParaRPr>
          </a:p>
        </p:txBody>
      </p:sp>
      <p:sp>
        <p:nvSpPr>
          <p:cNvPr id="3" name="Text Box 2"/>
          <p:cNvSpPr txBox="1"/>
          <p:nvPr/>
        </p:nvSpPr>
        <p:spPr>
          <a:xfrm>
            <a:off x="772160" y="2275840"/>
            <a:ext cx="10400030" cy="3107690"/>
          </a:xfrm>
          <a:prstGeom prst="rect">
            <a:avLst/>
          </a:prstGeom>
          <a:noFill/>
        </p:spPr>
        <p:txBody>
          <a:bodyPr wrap="square" rtlCol="0">
            <a:spAutoFit/>
          </a:bodyPr>
          <a:p>
            <a:r>
              <a:rPr lang="vi-VN" sz="2800">
                <a:latin typeface="Times New Roman" panose="02020603050405020304" charset="0"/>
                <a:cs typeface="Times New Roman" panose="02020603050405020304" charset="0"/>
              </a:rPr>
              <a:t>-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ể thiết kế front-end cho trang web giới thiệu, việc xây dựng các chức n</a:t>
            </a:r>
            <a:r>
              <a:rPr lang="" altLang="en-US" sz="2800">
                <a:latin typeface="Times New Roman" panose="02020603050405020304" charset="0"/>
                <a:cs typeface="Times New Roman" panose="02020603050405020304" charset="0"/>
              </a:rPr>
              <a:t>ă</a:t>
            </a:r>
            <a:r>
              <a:rPr lang="en-US" altLang="en-US" sz="2800">
                <a:latin typeface="Times New Roman" panose="02020603050405020304" charset="0"/>
                <a:cs typeface="Times New Roman" panose="02020603050405020304" charset="0"/>
              </a:rPr>
              <a:t>ng thiết yếu là rất quan trọng. Những chức n</a:t>
            </a:r>
            <a:r>
              <a:rPr lang="" altLang="en-US" sz="2800">
                <a:latin typeface="Times New Roman" panose="02020603050405020304" charset="0"/>
                <a:cs typeface="Times New Roman" panose="02020603050405020304" charset="0"/>
              </a:rPr>
              <a:t>ă</a:t>
            </a:r>
            <a:r>
              <a:rPr lang="en-US" altLang="en-US" sz="2800">
                <a:latin typeface="Times New Roman" panose="02020603050405020304" charset="0"/>
                <a:cs typeface="Times New Roman" panose="02020603050405020304" charset="0"/>
              </a:rPr>
              <a:t>ng mà ng</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ời dùng quan tâm bao gồm: </a:t>
            </a:r>
            <a:r>
              <a:rPr lang="" altLang="en-US" sz="2800" b="1" i="1">
                <a:latin typeface="Times New Roman" panose="02020603050405020304" charset="0"/>
                <a:cs typeface="Times New Roman" panose="02020603050405020304" charset="0"/>
              </a:rPr>
              <a:t>đă</a:t>
            </a:r>
            <a:r>
              <a:rPr lang="en-US" altLang="en-US" sz="2800" b="1" i="1">
                <a:latin typeface="Times New Roman" panose="02020603050405020304" charset="0"/>
                <a:cs typeface="Times New Roman" panose="02020603050405020304" charset="0"/>
              </a:rPr>
              <a:t>ng k</a:t>
            </a:r>
            <a:r>
              <a:rPr lang="" altLang="en-US" sz="2800" b="1" i="1">
                <a:latin typeface="Times New Roman" panose="02020603050405020304" charset="0"/>
                <a:cs typeface="Times New Roman" panose="02020603050405020304" charset="0"/>
              </a:rPr>
              <a:t>ý</a:t>
            </a:r>
            <a:r>
              <a:rPr lang="en-US" altLang="en-US" sz="2800">
                <a:latin typeface="Times New Roman" panose="02020603050405020304" charset="0"/>
                <a:cs typeface="Times New Roman" panose="02020603050405020304" charset="0"/>
              </a:rPr>
              <a:t>, </a:t>
            </a:r>
            <a:r>
              <a:rPr lang="" altLang="en-US" sz="2800" b="1" i="1">
                <a:latin typeface="Times New Roman" panose="02020603050405020304" charset="0"/>
                <a:cs typeface="Times New Roman" panose="02020603050405020304" charset="0"/>
              </a:rPr>
              <a:t>đă</a:t>
            </a:r>
            <a:r>
              <a:rPr lang="en-US" altLang="en-US" sz="2800" b="1" i="1">
                <a:latin typeface="Times New Roman" panose="02020603050405020304" charset="0"/>
                <a:cs typeface="Times New Roman" panose="02020603050405020304" charset="0"/>
              </a:rPr>
              <a:t>ng nhập</a:t>
            </a:r>
            <a:r>
              <a:rPr lang="en-US" altLang="en-US" sz="2800">
                <a:latin typeface="Times New Roman" panose="02020603050405020304" charset="0"/>
                <a:cs typeface="Times New Roman" panose="02020603050405020304" charset="0"/>
              </a:rPr>
              <a:t>, </a:t>
            </a:r>
            <a:r>
              <a:rPr lang="" altLang="en-US" sz="2800" b="1" i="1">
                <a:latin typeface="Times New Roman" panose="02020603050405020304" charset="0"/>
                <a:cs typeface="Times New Roman" panose="02020603050405020304" charset="0"/>
              </a:rPr>
              <a:t>đ</a:t>
            </a:r>
            <a:r>
              <a:rPr lang="en-US" altLang="en-US" sz="2800" b="1" i="1">
                <a:latin typeface="Times New Roman" panose="02020603050405020304" charset="0"/>
                <a:cs typeface="Times New Roman" panose="02020603050405020304" charset="0"/>
              </a:rPr>
              <a:t>ặt bàn online</a:t>
            </a:r>
            <a:r>
              <a:rPr lang="en-US" altLang="en-US" sz="2800">
                <a:latin typeface="Times New Roman" panose="02020603050405020304" charset="0"/>
                <a:cs typeface="Times New Roman" panose="02020603050405020304" charset="0"/>
              </a:rPr>
              <a:t>, </a:t>
            </a:r>
            <a:r>
              <a:rPr lang="" altLang="en-US" sz="2800" b="1" i="1">
                <a:latin typeface="Times New Roman" panose="02020603050405020304" charset="0"/>
                <a:cs typeface="Times New Roman" panose="02020603050405020304" charset="0"/>
              </a:rPr>
              <a:t>đ</a:t>
            </a:r>
            <a:r>
              <a:rPr lang="en-US" altLang="en-US" sz="2800" b="1" i="1">
                <a:latin typeface="Times New Roman" panose="02020603050405020304" charset="0"/>
                <a:cs typeface="Times New Roman" panose="02020603050405020304" charset="0"/>
              </a:rPr>
              <a:t>ánh giá sản phẩm</a:t>
            </a:r>
            <a:r>
              <a:rPr lang="en-US" altLang="en-US" sz="2800">
                <a:latin typeface="Times New Roman" panose="02020603050405020304" charset="0"/>
                <a:cs typeface="Times New Roman" panose="02020603050405020304" charset="0"/>
              </a:rPr>
              <a:t>, </a:t>
            </a:r>
            <a:r>
              <a:rPr lang="en-US" altLang="en-US" sz="2800" b="1" i="1">
                <a:latin typeface="Times New Roman" panose="02020603050405020304" charset="0"/>
                <a:cs typeface="Times New Roman" panose="02020603050405020304" charset="0"/>
              </a:rPr>
              <a:t>thêm món </a:t>
            </a:r>
            <a:r>
              <a:rPr lang="" altLang="en-US" sz="2800" b="1" i="1">
                <a:latin typeface="Times New Roman" panose="02020603050405020304" charset="0"/>
                <a:cs typeface="Times New Roman" panose="02020603050405020304" charset="0"/>
              </a:rPr>
              <a:t>ă</a:t>
            </a:r>
            <a:r>
              <a:rPr lang="en-US" altLang="en-US" sz="2800" b="1" i="1">
                <a:latin typeface="Times New Roman" panose="02020603050405020304" charset="0"/>
                <a:cs typeface="Times New Roman" panose="02020603050405020304" charset="0"/>
              </a:rPr>
              <a:t>n vào giỏ hàng</a:t>
            </a:r>
            <a:r>
              <a:rPr lang="en-US" altLang="en-US" sz="2800">
                <a:latin typeface="Times New Roman" panose="02020603050405020304" charset="0"/>
                <a:cs typeface="Times New Roman" panose="02020603050405020304" charset="0"/>
              </a:rPr>
              <a:t>, và </a:t>
            </a:r>
            <a:r>
              <a:rPr lang="en-US" altLang="en-US" sz="2800" b="1" i="1">
                <a:latin typeface="Times New Roman" panose="02020603050405020304" charset="0"/>
                <a:cs typeface="Times New Roman" panose="02020603050405020304" charset="0"/>
              </a:rPr>
              <a:t>tìm kiếm sản phẩm</a:t>
            </a:r>
            <a:r>
              <a:rPr lang="en-US" altLang="en-US" sz="2800">
                <a:latin typeface="Times New Roman" panose="02020603050405020304" charset="0"/>
                <a:cs typeface="Times New Roman" panose="02020603050405020304" charset="0"/>
              </a:rPr>
              <a:t>.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ể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áp ứng nhu cầu này, tôi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ã xây dựng các chức n</a:t>
            </a:r>
            <a:r>
              <a:rPr lang="" altLang="en-US" sz="2800">
                <a:latin typeface="Times New Roman" panose="02020603050405020304" charset="0"/>
                <a:cs typeface="Times New Roman" panose="02020603050405020304" charset="0"/>
              </a:rPr>
              <a:t>ă</a:t>
            </a:r>
            <a:r>
              <a:rPr lang="en-US" altLang="en-US" sz="2800">
                <a:latin typeface="Times New Roman" panose="02020603050405020304" charset="0"/>
                <a:cs typeface="Times New Roman" panose="02020603050405020304" charset="0"/>
              </a:rPr>
              <a:t>ng trên bằng </a:t>
            </a:r>
            <a:r>
              <a:rPr lang="en-US" altLang="en-US" sz="2800" i="1">
                <a:highlight>
                  <a:srgbClr val="FFFF00"/>
                </a:highlight>
                <a:latin typeface="Times New Roman" panose="02020603050405020304" charset="0"/>
                <a:cs typeface="Times New Roman" panose="02020603050405020304" charset="0"/>
              </a:rPr>
              <a:t>MySQL</a:t>
            </a:r>
            <a:r>
              <a:rPr lang="en-US" altLang="en-US" sz="2800">
                <a:latin typeface="Times New Roman" panose="02020603050405020304" charset="0"/>
                <a:cs typeface="Times New Roman" panose="02020603050405020304" charset="0"/>
              </a:rPr>
              <a:t>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ể quản l</a:t>
            </a:r>
            <a:r>
              <a:rPr lang="" altLang="en-US" sz="2800">
                <a:latin typeface="Times New Roman" panose="02020603050405020304" charset="0"/>
                <a:cs typeface="Times New Roman" panose="02020603050405020304" charset="0"/>
              </a:rPr>
              <a:t>ý</a:t>
            </a:r>
            <a:r>
              <a:rPr lang="en-US" altLang="en-US" sz="2800">
                <a:latin typeface="Times New Roman" panose="02020603050405020304" charset="0"/>
                <a:cs typeface="Times New Roman" panose="02020603050405020304" charset="0"/>
              </a:rPr>
              <a:t> cơ sở dữ liệu và</a:t>
            </a:r>
            <a:r>
              <a:rPr lang="en-US" altLang="en-US" sz="2800" i="1">
                <a:highlight>
                  <a:srgbClr val="FFFF00"/>
                </a:highlight>
                <a:latin typeface="Times New Roman" panose="02020603050405020304" charset="0"/>
                <a:cs typeface="Times New Roman" panose="02020603050405020304" charset="0"/>
              </a:rPr>
              <a:t> PHP</a:t>
            </a:r>
            <a:r>
              <a:rPr lang="en-US" altLang="en-US" sz="2800">
                <a:latin typeface="Times New Roman" panose="02020603050405020304" charset="0"/>
                <a:cs typeface="Times New Roman" panose="02020603050405020304" charset="0"/>
              </a:rPr>
              <a:t> làm cầu nối giúp trang web kết nối và t</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ơng tác với cơ sở dữ liệu.</a:t>
            </a:r>
            <a:endParaRPr lang="en-US" altLang="en-US" sz="2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4405" y="649605"/>
            <a:ext cx="6050915" cy="521970"/>
          </a:xfrm>
          <a:prstGeom prst="rect">
            <a:avLst/>
          </a:prstGeom>
          <a:noFill/>
        </p:spPr>
        <p:txBody>
          <a:bodyPr wrap="square" rtlCol="0">
            <a:spAutoFit/>
          </a:bodyPr>
          <a:p>
            <a:r>
              <a:rPr lang="vi-VN" altLang="en-US" sz="2800" b="1">
                <a:latin typeface="Times New Roman" panose="02020603050405020304" charset="0"/>
                <a:cs typeface="Times New Roman" panose="02020603050405020304" charset="0"/>
              </a:rPr>
              <a:t>*Chức năng đăng ký, đăng đăng </a:t>
            </a:r>
            <a:r>
              <a:rPr lang="vi-VN" altLang="en-US" sz="2800" b="1">
                <a:latin typeface="Times New Roman" panose="02020603050405020304" charset="0"/>
                <a:cs typeface="Times New Roman" panose="02020603050405020304" charset="0"/>
              </a:rPr>
              <a:t>nhập</a:t>
            </a:r>
            <a:endParaRPr lang="vi-VN" altLang="en-US" sz="2800" b="1">
              <a:latin typeface="Times New Roman" panose="02020603050405020304" charset="0"/>
              <a:cs typeface="Times New Roman" panose="02020603050405020304" charset="0"/>
            </a:endParaRPr>
          </a:p>
        </p:txBody>
      </p:sp>
      <p:sp>
        <p:nvSpPr>
          <p:cNvPr id="3" name="Text Box 2"/>
          <p:cNvSpPr txBox="1"/>
          <p:nvPr/>
        </p:nvSpPr>
        <p:spPr>
          <a:xfrm>
            <a:off x="954405" y="2127885"/>
            <a:ext cx="10438765" cy="3046095"/>
          </a:xfrm>
          <a:prstGeom prst="rect">
            <a:avLst/>
          </a:prstGeom>
          <a:noFill/>
        </p:spPr>
        <p:txBody>
          <a:bodyPr wrap="square" rtlCol="0">
            <a:spAutoFit/>
          </a:bodyPr>
          <a:p>
            <a:r>
              <a:rPr lang="vi-VN" altLang="en-US" sz="2400" b="1" i="1">
                <a:latin typeface="Times New Roman" panose="02020603050405020304" charset="0"/>
                <a:cs typeface="Times New Roman" panose="02020603050405020304" charset="0"/>
              </a:rPr>
              <a:t>- </a:t>
            </a:r>
            <a:r>
              <a:rPr lang="en-US" altLang="en-US" sz="2400" b="1" i="1">
                <a:latin typeface="Times New Roman" panose="02020603050405020304" charset="0"/>
                <a:cs typeface="Times New Roman" panose="02020603050405020304" charset="0"/>
              </a:rPr>
              <a:t>Thiết kế giao diện: </a:t>
            </a:r>
            <a:r>
              <a:rPr lang="en-US" altLang="en-US" sz="2400">
                <a:latin typeface="Times New Roman" panose="02020603050405020304" charset="0"/>
                <a:cs typeface="Times New Roman" panose="02020603050405020304" charset="0"/>
              </a:rPr>
              <a:t>Sử dụng HTML và Tailwind CSS nhằm tạo giao diện thân thiện, dễ nhìn cho ng</a:t>
            </a:r>
            <a:r>
              <a:rPr lang="" altLang="en-US" sz="2400">
                <a:latin typeface="Times New Roman" panose="02020603050405020304" charset="0"/>
                <a:cs typeface="Times New Roman" panose="02020603050405020304" charset="0"/>
              </a:rPr>
              <a:t>ư</a:t>
            </a:r>
            <a:r>
              <a:rPr lang="en-US" altLang="en-US" sz="2400">
                <a:latin typeface="Times New Roman" panose="02020603050405020304" charset="0"/>
                <a:cs typeface="Times New Roman" panose="02020603050405020304" charset="0"/>
              </a:rPr>
              <a:t>ời dùng.</a:t>
            </a:r>
            <a:endParaRPr lang="en-US" altLang="en-US" sz="2400">
              <a:latin typeface="Times New Roman" panose="02020603050405020304" charset="0"/>
              <a:cs typeface="Times New Roman" panose="02020603050405020304" charset="0"/>
            </a:endParaRPr>
          </a:p>
          <a:p>
            <a:endParaRPr lang="en-US" altLang="en-US" sz="2400">
              <a:latin typeface="Times New Roman" panose="02020603050405020304" charset="0"/>
              <a:cs typeface="Times New Roman" panose="02020603050405020304" charset="0"/>
            </a:endParaRPr>
          </a:p>
          <a:p>
            <a:r>
              <a:rPr lang="vi-VN" altLang="en-US" sz="2400" b="1" i="1">
                <a:latin typeface="Times New Roman" panose="02020603050405020304" charset="0"/>
                <a:cs typeface="Times New Roman" panose="02020603050405020304" charset="0"/>
              </a:rPr>
              <a:t>- </a:t>
            </a:r>
            <a:r>
              <a:rPr lang="en-US" altLang="en-US" sz="2400" b="1" i="1">
                <a:latin typeface="Times New Roman" panose="02020603050405020304" charset="0"/>
                <a:cs typeface="Times New Roman" panose="02020603050405020304" charset="0"/>
              </a:rPr>
              <a:t>Quản l</a:t>
            </a:r>
            <a:r>
              <a:rPr lang="" altLang="en-US" sz="2400" b="1" i="1">
                <a:latin typeface="Times New Roman" panose="02020603050405020304" charset="0"/>
                <a:cs typeface="Times New Roman" panose="02020603050405020304" charset="0"/>
              </a:rPr>
              <a:t>ý</a:t>
            </a:r>
            <a:r>
              <a:rPr lang="en-US" altLang="en-US" sz="2400" b="1" i="1">
                <a:latin typeface="Times New Roman" panose="02020603050405020304" charset="0"/>
                <a:cs typeface="Times New Roman" panose="02020603050405020304" charset="0"/>
              </a:rPr>
              <a:t> dữ liệu:</a:t>
            </a:r>
            <a:r>
              <a:rPr lang="en-US" altLang="en-US" sz="2400">
                <a:latin typeface="Times New Roman" panose="02020603050405020304" charset="0"/>
                <a:cs typeface="Times New Roman" panose="02020603050405020304" charset="0"/>
              </a:rPr>
              <a:t> Dùng MySQL </a:t>
            </a:r>
            <a:r>
              <a:rPr lang=""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thêm sản phẩm vào cơ sở dữ liệu và quản l</a:t>
            </a:r>
            <a:r>
              <a:rPr lang="" altLang="en-US" sz="2400">
                <a:latin typeface="Times New Roman" panose="02020603050405020304" charset="0"/>
                <a:cs typeface="Times New Roman" panose="02020603050405020304" charset="0"/>
              </a:rPr>
              <a:t>ý</a:t>
            </a:r>
            <a:r>
              <a:rPr lang="en-US" altLang="en-US" sz="2400">
                <a:latin typeface="Times New Roman" panose="02020603050405020304" charset="0"/>
                <a:cs typeface="Times New Roman" panose="02020603050405020304" charset="0"/>
              </a:rPr>
              <a:t> qua PHPMyAdmin.</a:t>
            </a:r>
            <a:endParaRPr lang="en-US" altLang="en-US" sz="2400">
              <a:latin typeface="Times New Roman" panose="02020603050405020304" charset="0"/>
              <a:cs typeface="Times New Roman" panose="02020603050405020304" charset="0"/>
            </a:endParaRPr>
          </a:p>
          <a:p>
            <a:endParaRPr lang="en-US" altLang="en-US" sz="2400">
              <a:latin typeface="Times New Roman" panose="02020603050405020304" charset="0"/>
              <a:cs typeface="Times New Roman" panose="02020603050405020304" charset="0"/>
            </a:endParaRPr>
          </a:p>
          <a:p>
            <a:r>
              <a:rPr lang="vi-VN" altLang="en-US" sz="2400" b="1" i="1">
                <a:latin typeface="Times New Roman" panose="02020603050405020304" charset="0"/>
                <a:cs typeface="Times New Roman" panose="02020603050405020304" charset="0"/>
              </a:rPr>
              <a:t>- </a:t>
            </a:r>
            <a:r>
              <a:rPr lang="en-US" altLang="en-US" sz="2400" b="1" i="1">
                <a:latin typeface="Times New Roman" panose="02020603050405020304" charset="0"/>
                <a:cs typeface="Times New Roman" panose="02020603050405020304" charset="0"/>
              </a:rPr>
              <a:t>Kết nối cơ sở dữ liệu:</a:t>
            </a:r>
            <a:r>
              <a:rPr lang="en-US" altLang="en-US" sz="2400">
                <a:latin typeface="Times New Roman" panose="02020603050405020304" charset="0"/>
                <a:cs typeface="Times New Roman" panose="02020603050405020304" charset="0"/>
              </a:rPr>
              <a:t> Sử dụng PHP </a:t>
            </a:r>
            <a:r>
              <a:rPr lang=""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liên kết giao diện với cơ sở dữ liệu, </a:t>
            </a:r>
            <a:r>
              <a:rPr lang=""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ảm bảo các chức n</a:t>
            </a:r>
            <a:r>
              <a:rPr lang="" altLang="en-US" sz="2400">
                <a:latin typeface="Times New Roman" panose="02020603050405020304" charset="0"/>
                <a:cs typeface="Times New Roman" panose="02020603050405020304" charset="0"/>
              </a:rPr>
              <a:t>ă</a:t>
            </a:r>
            <a:r>
              <a:rPr lang="en-US" altLang="en-US" sz="2400">
                <a:latin typeface="Times New Roman" panose="02020603050405020304" charset="0"/>
                <a:cs typeface="Times New Roman" panose="02020603050405020304" charset="0"/>
              </a:rPr>
              <a:t>ng hoạt </a:t>
            </a:r>
            <a:r>
              <a:rPr lang=""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ộng m</a:t>
            </a:r>
            <a:r>
              <a:rPr lang="" altLang="en-US" sz="2400">
                <a:latin typeface="Times New Roman" panose="02020603050405020304" charset="0"/>
                <a:cs typeface="Times New Roman" panose="02020603050405020304" charset="0"/>
              </a:rPr>
              <a:t>ư</a:t>
            </a:r>
            <a:r>
              <a:rPr lang="en-US" altLang="en-US" sz="2400">
                <a:latin typeface="Times New Roman" panose="02020603050405020304" charset="0"/>
                <a:cs typeface="Times New Roman" panose="02020603050405020304" charset="0"/>
              </a:rPr>
              <a:t>ợt mà.</a:t>
            </a:r>
            <a:endParaRPr lang="en-US" altLang="en-US"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48385" y="708025"/>
            <a:ext cx="4603750" cy="521970"/>
          </a:xfrm>
          <a:prstGeom prst="rect">
            <a:avLst/>
          </a:prstGeom>
          <a:noFill/>
        </p:spPr>
        <p:txBody>
          <a:bodyPr wrap="square" rtlCol="0">
            <a:spAutoFit/>
          </a:bodyPr>
          <a:p>
            <a:r>
              <a:rPr lang="vi-VN" altLang="en-US" sz="2800" b="1">
                <a:latin typeface="Times New Roman" panose="02020603050405020304" charset="0"/>
                <a:cs typeface="Times New Roman" panose="02020603050405020304" charset="0"/>
              </a:rPr>
              <a:t>*</a:t>
            </a:r>
            <a:r>
              <a:rPr lang="en-US" altLang="en-US" sz="2800" b="1">
                <a:latin typeface="Times New Roman" panose="02020603050405020304" charset="0"/>
                <a:cs typeface="Times New Roman" panose="02020603050405020304" charset="0"/>
              </a:rPr>
              <a:t>Chức n</a:t>
            </a:r>
            <a:r>
              <a:rPr lang="" altLang="en-US" sz="2800" b="1">
                <a:latin typeface="Times New Roman" panose="02020603050405020304" charset="0"/>
                <a:cs typeface="Times New Roman" panose="02020603050405020304" charset="0"/>
              </a:rPr>
              <a:t>ă</a:t>
            </a:r>
            <a:r>
              <a:rPr lang="en-US" altLang="en-US" sz="2800" b="1">
                <a:latin typeface="Times New Roman" panose="02020603050405020304" charset="0"/>
                <a:cs typeface="Times New Roman" panose="02020603050405020304" charset="0"/>
              </a:rPr>
              <a:t>ng </a:t>
            </a:r>
            <a:r>
              <a:rPr lang="" altLang="en-US" sz="2800" b="1">
                <a:latin typeface="Times New Roman" panose="02020603050405020304" charset="0"/>
                <a:cs typeface="Times New Roman" panose="02020603050405020304" charset="0"/>
              </a:rPr>
              <a:t>đ</a:t>
            </a:r>
            <a:r>
              <a:rPr lang="en-US" altLang="en-US" sz="2800" b="1">
                <a:latin typeface="Times New Roman" panose="02020603050405020304" charset="0"/>
                <a:cs typeface="Times New Roman" panose="02020603050405020304" charset="0"/>
              </a:rPr>
              <a:t>ặt bàn online </a:t>
            </a:r>
            <a:endParaRPr lang="en-US" altLang="en-US" sz="2800" b="1">
              <a:latin typeface="Times New Roman" panose="02020603050405020304" charset="0"/>
              <a:cs typeface="Times New Roman" panose="02020603050405020304" charset="0"/>
            </a:endParaRPr>
          </a:p>
        </p:txBody>
      </p:sp>
      <p:sp>
        <p:nvSpPr>
          <p:cNvPr id="3" name="Text Box 2"/>
          <p:cNvSpPr txBox="1"/>
          <p:nvPr/>
        </p:nvSpPr>
        <p:spPr>
          <a:xfrm>
            <a:off x="684530" y="2196465"/>
            <a:ext cx="10584180" cy="2676525"/>
          </a:xfrm>
          <a:prstGeom prst="rect">
            <a:avLst/>
          </a:prstGeom>
          <a:noFill/>
        </p:spPr>
        <p:txBody>
          <a:bodyPr wrap="square" rtlCol="0">
            <a:spAutoFit/>
          </a:bodyPr>
          <a:p>
            <a:r>
              <a:rPr lang="en-US" altLang="en-US" sz="2800">
                <a:latin typeface="Times New Roman" panose="02020603050405020304" charset="0"/>
                <a:cs typeface="Times New Roman" panose="02020603050405020304" charset="0"/>
              </a:rPr>
              <a:t>- Ở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ây tôi dùng Google Biểu mẫu tạo liên kết tr</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ờng với form trên Website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ể lấy dữ liệu khi ng</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ời dùng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ặt bàn. </a:t>
            </a:r>
            <a:endParaRPr lang="en-US" altLang="en-US" sz="2800">
              <a:latin typeface="Times New Roman" panose="02020603050405020304" charset="0"/>
              <a:cs typeface="Times New Roman" panose="02020603050405020304" charset="0"/>
            </a:endParaRPr>
          </a:p>
          <a:p>
            <a:endParaRPr lang="en-US" altLang="en-US" sz="2800">
              <a:latin typeface="Times New Roman" panose="02020603050405020304" charset="0"/>
              <a:cs typeface="Times New Roman" panose="02020603050405020304" charset="0"/>
            </a:endParaRPr>
          </a:p>
          <a:p>
            <a:r>
              <a:rPr lang="en-US" altLang="en-US" sz="2800">
                <a:latin typeface="Times New Roman" panose="02020603050405020304" charset="0"/>
                <a:cs typeface="Times New Roman" panose="02020603050405020304" charset="0"/>
              </a:rPr>
              <a:t>-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ầu tiên tạo biểu mẫu trên Google biểu mẫu, và lấy các entry từ biểu mẫu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ó dán vào phần JavaScipt tôi thiết kế sẵn. Sẽ liên kết </a:t>
            </a:r>
            <a:r>
              <a:rPr lang="" altLang="en-US" sz="2800">
                <a:latin typeface="Times New Roman" panose="02020603050405020304" charset="0"/>
                <a:cs typeface="Times New Roman" panose="02020603050405020304" charset="0"/>
              </a:rPr>
              <a:t>đư</a:t>
            </a:r>
            <a:r>
              <a:rPr lang="en-US" altLang="en-US" sz="2800">
                <a:latin typeface="Times New Roman" panose="02020603050405020304" charset="0"/>
                <a:cs typeface="Times New Roman" panose="02020603050405020304" charset="0"/>
              </a:rPr>
              <a:t>ợc với nhau. Và cuối cùng dữ liệu sẽ trả về Google Sheet của tôi quản trị.  </a:t>
            </a:r>
            <a:endParaRPr lang="en-US" altLang="en-US" sz="2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37335" y="659130"/>
            <a:ext cx="6040755" cy="521970"/>
          </a:xfrm>
          <a:prstGeom prst="rect">
            <a:avLst/>
          </a:prstGeom>
          <a:noFill/>
        </p:spPr>
        <p:txBody>
          <a:bodyPr wrap="square" rtlCol="0">
            <a:spAutoFit/>
          </a:bodyPr>
          <a:p>
            <a:r>
              <a:rPr lang="vi-VN" altLang="en-US" sz="2800" b="1">
                <a:latin typeface="Times New Roman" panose="02020603050405020304" charset="0"/>
                <a:cs typeface="Times New Roman" panose="02020603050405020304" charset="0"/>
              </a:rPr>
              <a:t>*</a:t>
            </a:r>
            <a:r>
              <a:rPr lang="en-US" altLang="en-US" sz="2800" b="1">
                <a:latin typeface="Times New Roman" panose="02020603050405020304" charset="0"/>
                <a:cs typeface="Times New Roman" panose="02020603050405020304" charset="0"/>
              </a:rPr>
              <a:t>Chức n</a:t>
            </a:r>
            <a:r>
              <a:rPr lang="" altLang="en-US" sz="2800" b="1">
                <a:latin typeface="Times New Roman" panose="02020603050405020304" charset="0"/>
                <a:cs typeface="Times New Roman" panose="02020603050405020304" charset="0"/>
              </a:rPr>
              <a:t>ă</a:t>
            </a:r>
            <a:r>
              <a:rPr lang="en-US" altLang="en-US" sz="2800" b="1">
                <a:latin typeface="Times New Roman" panose="02020603050405020304" charset="0"/>
                <a:cs typeface="Times New Roman" panose="02020603050405020304" charset="0"/>
              </a:rPr>
              <a:t>ng </a:t>
            </a:r>
            <a:r>
              <a:rPr lang="" altLang="en-US" sz="2800" b="1">
                <a:latin typeface="Times New Roman" panose="02020603050405020304" charset="0"/>
                <a:cs typeface="Times New Roman" panose="02020603050405020304" charset="0"/>
              </a:rPr>
              <a:t>đ</a:t>
            </a:r>
            <a:r>
              <a:rPr lang="en-US" altLang="en-US" sz="2800" b="1">
                <a:latin typeface="Times New Roman" panose="02020603050405020304" charset="0"/>
                <a:cs typeface="Times New Roman" panose="02020603050405020304" charset="0"/>
              </a:rPr>
              <a:t>ánh giá sản phẩm.</a:t>
            </a:r>
            <a:endParaRPr lang="en-US" altLang="en-US" sz="2800" b="1">
              <a:latin typeface="Times New Roman" panose="02020603050405020304" charset="0"/>
              <a:cs typeface="Times New Roman" panose="02020603050405020304" charset="0"/>
            </a:endParaRPr>
          </a:p>
        </p:txBody>
      </p:sp>
      <p:sp>
        <p:nvSpPr>
          <p:cNvPr id="3" name="Text Box 2"/>
          <p:cNvSpPr txBox="1"/>
          <p:nvPr/>
        </p:nvSpPr>
        <p:spPr>
          <a:xfrm>
            <a:off x="1174115" y="2224405"/>
            <a:ext cx="9378315" cy="3107690"/>
          </a:xfrm>
          <a:prstGeom prst="rect">
            <a:avLst/>
          </a:prstGeom>
          <a:noFill/>
        </p:spPr>
        <p:txBody>
          <a:bodyPr wrap="square" rtlCol="0">
            <a:spAutoFit/>
          </a:bodyPr>
          <a:p>
            <a:r>
              <a:rPr lang="en-US" altLang="en-US" sz="2800">
                <a:latin typeface="Times New Roman" panose="02020603050405020304" charset="0"/>
                <a:cs typeface="Times New Roman" panose="02020603050405020304" charset="0"/>
              </a:rPr>
              <a:t>- Tôi xây dựng chức n</a:t>
            </a:r>
            <a:r>
              <a:rPr lang="" altLang="en-US" sz="2800">
                <a:latin typeface="Times New Roman" panose="02020603050405020304" charset="0"/>
                <a:cs typeface="Times New Roman" panose="02020603050405020304" charset="0"/>
              </a:rPr>
              <a:t>ă</a:t>
            </a:r>
            <a:r>
              <a:rPr lang="en-US" altLang="en-US" sz="2800">
                <a:latin typeface="Times New Roman" panose="02020603050405020304" charset="0"/>
                <a:cs typeface="Times New Roman" panose="02020603050405020304" charset="0"/>
              </a:rPr>
              <a:t>ng này với mục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ích là muốn lấy </a:t>
            </a:r>
            <a:r>
              <a:rPr lang="" altLang="en-US" sz="2800">
                <a:latin typeface="Times New Roman" panose="02020603050405020304" charset="0"/>
                <a:cs typeface="Times New Roman" panose="02020603050405020304" charset="0"/>
              </a:rPr>
              <a:t>ý</a:t>
            </a:r>
            <a:r>
              <a:rPr lang="en-US" altLang="en-US" sz="2800">
                <a:latin typeface="Times New Roman" panose="02020603050405020304" charset="0"/>
                <a:cs typeface="Times New Roman" panose="02020603050405020304" charset="0"/>
              </a:rPr>
              <a:t> kiến từ ng</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ời dùng trải nghiệm các webstie. Các b</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ớc thực hiện c</a:t>
            </a:r>
            <a:r>
              <a:rPr lang="" altLang="en-US" sz="2800">
                <a:latin typeface="Times New Roman" panose="02020603050405020304" charset="0"/>
                <a:cs typeface="Times New Roman" panose="02020603050405020304" charset="0"/>
              </a:rPr>
              <a:t>ũ</a:t>
            </a:r>
            <a:r>
              <a:rPr lang="en-US" altLang="en-US" sz="2800">
                <a:latin typeface="Times New Roman" panose="02020603050405020304" charset="0"/>
                <a:cs typeface="Times New Roman" panose="02020603050405020304" charset="0"/>
              </a:rPr>
              <a:t>ng giống nh</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 xây dựng chức n</a:t>
            </a:r>
            <a:r>
              <a:rPr lang="" altLang="en-US" sz="2800">
                <a:latin typeface="Times New Roman" panose="02020603050405020304" charset="0"/>
                <a:cs typeface="Times New Roman" panose="02020603050405020304" charset="0"/>
              </a:rPr>
              <a:t>ă</a:t>
            </a:r>
            <a:r>
              <a:rPr lang="en-US" altLang="en-US" sz="2800">
                <a:latin typeface="Times New Roman" panose="02020603050405020304" charset="0"/>
                <a:cs typeface="Times New Roman" panose="02020603050405020304" charset="0"/>
              </a:rPr>
              <a:t>ng </a:t>
            </a:r>
            <a:r>
              <a:rPr lang="" altLang="en-US" sz="2800">
                <a:latin typeface="Times New Roman" panose="02020603050405020304" charset="0"/>
                <a:cs typeface="Times New Roman" panose="02020603050405020304" charset="0"/>
              </a:rPr>
              <a:t>Đă</a:t>
            </a:r>
            <a:r>
              <a:rPr lang="en-US" altLang="en-US" sz="2800">
                <a:latin typeface="Times New Roman" panose="02020603050405020304" charset="0"/>
                <a:cs typeface="Times New Roman" panose="02020603050405020304" charset="0"/>
              </a:rPr>
              <a:t>ng k</a:t>
            </a:r>
            <a:r>
              <a:rPr lang="" altLang="en-US" sz="2800">
                <a:latin typeface="Times New Roman" panose="02020603050405020304" charset="0"/>
                <a:cs typeface="Times New Roman" panose="02020603050405020304" charset="0"/>
              </a:rPr>
              <a:t>ý</a:t>
            </a:r>
            <a:r>
              <a:rPr lang="en-US" altLang="en-US" sz="2800">
                <a:latin typeface="Times New Roman" panose="02020603050405020304" charset="0"/>
                <a:cs typeface="Times New Roman" panose="02020603050405020304" charset="0"/>
              </a:rPr>
              <a:t>, </a:t>
            </a:r>
            <a:r>
              <a:rPr lang="" altLang="en-US" sz="2800">
                <a:latin typeface="Times New Roman" panose="02020603050405020304" charset="0"/>
                <a:cs typeface="Times New Roman" panose="02020603050405020304" charset="0"/>
              </a:rPr>
              <a:t>Đă</a:t>
            </a:r>
            <a:r>
              <a:rPr lang="en-US" altLang="en-US" sz="2800">
                <a:latin typeface="Times New Roman" panose="02020603050405020304" charset="0"/>
                <a:cs typeface="Times New Roman" panose="02020603050405020304" charset="0"/>
              </a:rPr>
              <a:t>ng nhập. </a:t>
            </a:r>
            <a:endParaRPr lang="en-US" altLang="en-US" sz="2800">
              <a:latin typeface="Times New Roman" panose="02020603050405020304" charset="0"/>
              <a:cs typeface="Times New Roman" panose="02020603050405020304" charset="0"/>
            </a:endParaRPr>
          </a:p>
          <a:p>
            <a:endParaRPr lang="en-US" altLang="en-US" sz="2800">
              <a:latin typeface="Times New Roman" panose="02020603050405020304" charset="0"/>
              <a:cs typeface="Times New Roman" panose="02020603050405020304" charset="0"/>
            </a:endParaRPr>
          </a:p>
          <a:p>
            <a:r>
              <a:rPr lang="en-US" altLang="en-US" sz="2800">
                <a:latin typeface="Times New Roman" panose="02020603050405020304" charset="0"/>
                <a:cs typeface="Times New Roman" panose="02020603050405020304" charset="0"/>
              </a:rPr>
              <a:t>- Cài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ặt các thuộc tính trên MySQL xong rồi </a:t>
            </a:r>
            <a:r>
              <a:rPr lang="" altLang="en-US" sz="2800">
                <a:latin typeface="Times New Roman" panose="02020603050405020304" charset="0"/>
                <a:cs typeface="Times New Roman" panose="02020603050405020304" charset="0"/>
              </a:rPr>
              <a:t>đư</a:t>
            </a:r>
            <a:r>
              <a:rPr lang="en-US" altLang="en-US" sz="2800">
                <a:latin typeface="Times New Roman" panose="02020603050405020304" charset="0"/>
                <a:cs typeface="Times New Roman" panose="02020603050405020304" charset="0"/>
              </a:rPr>
              <a:t>a lên PHPAdmin của Host. Tiếp tục tôi thiết kế giao diên bằng Html + Tailwind CSS, dùng ngôn ngữ PHP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ể kết nối chúng lại </a:t>
            </a:r>
            <a:endParaRPr lang="en-US" altLang="en-US" sz="2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13180" y="708025"/>
            <a:ext cx="6089015" cy="953135"/>
          </a:xfrm>
          <a:prstGeom prst="rect">
            <a:avLst/>
          </a:prstGeom>
          <a:noFill/>
        </p:spPr>
        <p:txBody>
          <a:bodyPr wrap="square" rtlCol="0">
            <a:spAutoFit/>
          </a:bodyPr>
          <a:p>
            <a:r>
              <a:rPr lang="en-US" altLang="en-US" sz="2800" b="1">
                <a:latin typeface="Times New Roman" panose="02020603050405020304" charset="0"/>
                <a:cs typeface="Times New Roman" panose="02020603050405020304" charset="0"/>
              </a:rPr>
              <a:t>3.3.4.Chức n</a:t>
            </a:r>
            <a:r>
              <a:rPr lang="" altLang="en-US" sz="2800" b="1">
                <a:latin typeface="Times New Roman" panose="02020603050405020304" charset="0"/>
                <a:cs typeface="Times New Roman" panose="02020603050405020304" charset="0"/>
              </a:rPr>
              <a:t>ă</a:t>
            </a:r>
            <a:r>
              <a:rPr lang="en-US" altLang="en-US" sz="2800" b="1">
                <a:latin typeface="Times New Roman" panose="02020603050405020304" charset="0"/>
                <a:cs typeface="Times New Roman" panose="02020603050405020304" charset="0"/>
              </a:rPr>
              <a:t>ng tìm kiếm sản phẩm. </a:t>
            </a:r>
            <a:endParaRPr lang="en-US" altLang="en-US" sz="2800" b="1">
              <a:latin typeface="Times New Roman" panose="02020603050405020304" charset="0"/>
              <a:cs typeface="Times New Roman" panose="02020603050405020304" charset="0"/>
            </a:endParaRPr>
          </a:p>
          <a:p>
            <a:endParaRPr lang="en-US" altLang="en-US" sz="2800" b="1">
              <a:latin typeface="Times New Roman" panose="02020603050405020304" charset="0"/>
              <a:cs typeface="Times New Roman" panose="02020603050405020304" charset="0"/>
            </a:endParaRPr>
          </a:p>
        </p:txBody>
      </p:sp>
      <p:sp>
        <p:nvSpPr>
          <p:cNvPr id="3" name="Text Box 2"/>
          <p:cNvSpPr txBox="1"/>
          <p:nvPr/>
        </p:nvSpPr>
        <p:spPr>
          <a:xfrm>
            <a:off x="1053465" y="2434590"/>
            <a:ext cx="9725660" cy="2676525"/>
          </a:xfrm>
          <a:prstGeom prst="rect">
            <a:avLst/>
          </a:prstGeom>
          <a:noFill/>
        </p:spPr>
        <p:txBody>
          <a:bodyPr wrap="square" rtlCol="0">
            <a:spAutoFit/>
          </a:bodyPr>
          <a:p>
            <a:r>
              <a:rPr lang="en-US" altLang="en-US" sz="2800">
                <a:latin typeface="Times New Roman" panose="02020603050405020304" charset="0"/>
                <a:cs typeface="Times New Roman" panose="02020603050405020304" charset="0"/>
                <a:sym typeface="+mn-ea"/>
              </a:rPr>
              <a:t>- Nhầm phục vụ cho người dùng có thể tìm kiếm sản phẩm thay vì vào thực đơn xem từng món thì rất mất thời gian thì tôi đã xây dựng nên chức năng tìm kiếm sản phẩm. </a:t>
            </a:r>
            <a:endParaRPr lang="en-US" alt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a:p>
            <a:r>
              <a:rPr lang="en-US" altLang="en-US" sz="2800">
                <a:latin typeface="Times New Roman" panose="02020603050405020304" charset="0"/>
                <a:cs typeface="Times New Roman" panose="02020603050405020304" charset="0"/>
              </a:rPr>
              <a:t>- Sau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ó tôi </a:t>
            </a:r>
            <a:r>
              <a:rPr lang="" altLang="en-US" sz="2800">
                <a:latin typeface="Times New Roman" panose="02020603050405020304" charset="0"/>
                <a:cs typeface="Times New Roman" panose="02020603050405020304" charset="0"/>
              </a:rPr>
              <a:t>đư</a:t>
            </a:r>
            <a:r>
              <a:rPr lang="en-US" altLang="en-US" sz="2800">
                <a:latin typeface="Times New Roman" panose="02020603050405020304" charset="0"/>
                <a:cs typeface="Times New Roman" panose="02020603050405020304" charset="0"/>
              </a:rPr>
              <a:t>a lên PHPAdmin của Host. Và tôi thiết kế giao diện ô tìm kiếm rồi kết hợp chúng lại bằng ngôn ngữ PHP. </a:t>
            </a:r>
            <a:endParaRPr lang="en-US" altLang="en-US" sz="2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36040" y="678815"/>
            <a:ext cx="8894445" cy="521970"/>
          </a:xfrm>
          <a:prstGeom prst="rect">
            <a:avLst/>
          </a:prstGeom>
          <a:noFill/>
        </p:spPr>
        <p:txBody>
          <a:bodyPr wrap="square" rtlCol="0">
            <a:spAutoFit/>
          </a:bodyPr>
          <a:p>
            <a:r>
              <a:rPr lang="vi-VN" altLang="en-US" sz="2800" b="1">
                <a:latin typeface="Times New Roman" panose="02020603050405020304" charset="0"/>
                <a:cs typeface="Times New Roman" panose="02020603050405020304" charset="0"/>
              </a:rPr>
              <a:t>*</a:t>
            </a:r>
            <a:r>
              <a:rPr lang="en-US" altLang="en-US" sz="2800" b="1">
                <a:latin typeface="Times New Roman" panose="02020603050405020304" charset="0"/>
                <a:cs typeface="Times New Roman" panose="02020603050405020304" charset="0"/>
              </a:rPr>
              <a:t>Chức n</a:t>
            </a:r>
            <a:r>
              <a:rPr lang="" altLang="en-US" sz="2800" b="1">
                <a:latin typeface="Times New Roman" panose="02020603050405020304" charset="0"/>
                <a:cs typeface="Times New Roman" panose="02020603050405020304" charset="0"/>
              </a:rPr>
              <a:t>ă</a:t>
            </a:r>
            <a:r>
              <a:rPr lang="en-US" altLang="en-US" sz="2800" b="1">
                <a:latin typeface="Times New Roman" panose="02020603050405020304" charset="0"/>
                <a:cs typeface="Times New Roman" panose="02020603050405020304" charset="0"/>
              </a:rPr>
              <a:t>ng thêm sản phẩm vào giỏ hàng và in hóa </a:t>
            </a:r>
            <a:r>
              <a:rPr lang="" altLang="en-US" sz="2800" b="1">
                <a:latin typeface="Times New Roman" panose="02020603050405020304" charset="0"/>
                <a:cs typeface="Times New Roman" panose="02020603050405020304" charset="0"/>
              </a:rPr>
              <a:t>đ</a:t>
            </a:r>
            <a:r>
              <a:rPr lang="en-US" altLang="en-US" sz="2800" b="1">
                <a:latin typeface="Times New Roman" panose="02020603050405020304" charset="0"/>
                <a:cs typeface="Times New Roman" panose="02020603050405020304" charset="0"/>
              </a:rPr>
              <a:t>ơn </a:t>
            </a:r>
            <a:endParaRPr lang="en-US" altLang="en-US" sz="2800" b="1">
              <a:latin typeface="Times New Roman" panose="02020603050405020304" charset="0"/>
              <a:cs typeface="Times New Roman" panose="02020603050405020304" charset="0"/>
            </a:endParaRPr>
          </a:p>
        </p:txBody>
      </p:sp>
      <p:sp>
        <p:nvSpPr>
          <p:cNvPr id="3" name="Text Box 2"/>
          <p:cNvSpPr txBox="1"/>
          <p:nvPr/>
        </p:nvSpPr>
        <p:spPr>
          <a:xfrm>
            <a:off x="936625" y="2306320"/>
            <a:ext cx="10824210" cy="2245360"/>
          </a:xfrm>
          <a:prstGeom prst="rect">
            <a:avLst/>
          </a:prstGeom>
          <a:noFill/>
        </p:spPr>
        <p:txBody>
          <a:bodyPr wrap="square" rtlCol="0">
            <a:spAutoFit/>
          </a:bodyPr>
          <a:p>
            <a:r>
              <a:rPr lang="en-US" altLang="en-US" sz="2800">
                <a:latin typeface="Times New Roman" panose="02020603050405020304" charset="0"/>
                <a:cs typeface="Times New Roman" panose="02020603050405020304" charset="0"/>
              </a:rPr>
              <a:t>-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ể ng</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ời dùng có thể mua hàng online tôi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ã xây dựng chức n</a:t>
            </a:r>
            <a:r>
              <a:rPr lang="" altLang="en-US" sz="2800">
                <a:latin typeface="Times New Roman" panose="02020603050405020304" charset="0"/>
                <a:cs typeface="Times New Roman" panose="02020603050405020304" charset="0"/>
              </a:rPr>
              <a:t>ă</a:t>
            </a:r>
            <a:r>
              <a:rPr lang="en-US" altLang="en-US" sz="2800">
                <a:latin typeface="Times New Roman" panose="02020603050405020304" charset="0"/>
                <a:cs typeface="Times New Roman" panose="02020603050405020304" charset="0"/>
              </a:rPr>
              <a:t>ng thêm sản phẩm vào giỏ hàng và in hóa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ơn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ể ng</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ời dùng dễ dàng mua hàng trên website mà không cần trực tiếp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ến quán </a:t>
            </a:r>
            <a:r>
              <a:rPr lang="" altLang="en-US" sz="2800">
                <a:latin typeface="Times New Roman" panose="02020603050405020304" charset="0"/>
                <a:cs typeface="Times New Roman" panose="02020603050405020304" charset="0"/>
              </a:rPr>
              <a:t>ă</a:t>
            </a:r>
            <a:r>
              <a:rPr lang="en-US" altLang="en-US" sz="2800">
                <a:latin typeface="Times New Roman" panose="02020603050405020304" charset="0"/>
                <a:cs typeface="Times New Roman" panose="02020603050405020304" charset="0"/>
              </a:rPr>
              <a:t>n. In hóa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ơn giúp cho ng</a:t>
            </a:r>
            <a:r>
              <a:rPr lang="" altLang="en-US" sz="2800">
                <a:latin typeface="Times New Roman" panose="02020603050405020304" charset="0"/>
                <a:cs typeface="Times New Roman" panose="02020603050405020304" charset="0"/>
              </a:rPr>
              <a:t>ư</a:t>
            </a:r>
            <a:r>
              <a:rPr lang="en-US" altLang="en-US" sz="2800">
                <a:latin typeface="Times New Roman" panose="02020603050405020304" charset="0"/>
                <a:cs typeface="Times New Roman" panose="02020603050405020304" charset="0"/>
              </a:rPr>
              <a:t>ời dùng có thể xem </a:t>
            </a:r>
            <a:r>
              <a:rPr lang="" altLang="en-US" sz="2800">
                <a:latin typeface="Times New Roman" panose="02020603050405020304" charset="0"/>
                <a:cs typeface="Times New Roman" panose="02020603050405020304" charset="0"/>
              </a:rPr>
              <a:t>đư</a:t>
            </a:r>
            <a:r>
              <a:rPr lang="en-US" altLang="en-US" sz="2800">
                <a:latin typeface="Times New Roman" panose="02020603050405020304" charset="0"/>
                <a:cs typeface="Times New Roman" panose="02020603050405020304" charset="0"/>
              </a:rPr>
              <a:t>ợc hóa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ơn mình mua bao nhiêu tiền và mua món gì. Tất cả </a:t>
            </a:r>
            <a:r>
              <a:rPr lang="" altLang="en-US" sz="2800">
                <a:latin typeface="Times New Roman" panose="02020603050405020304" charset="0"/>
                <a:cs typeface="Times New Roman" panose="02020603050405020304" charset="0"/>
              </a:rPr>
              <a:t>đ</a:t>
            </a:r>
            <a:r>
              <a:rPr lang="en-US" altLang="en-US" sz="2800">
                <a:latin typeface="Times New Roman" panose="02020603050405020304" charset="0"/>
                <a:cs typeface="Times New Roman" panose="02020603050405020304" charset="0"/>
              </a:rPr>
              <a:t>ều xây dựng bằng ngôn ngữ JavaScript.</a:t>
            </a:r>
            <a:endParaRPr lang="en-US" altLang="en-US" sz="2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79955" y="650875"/>
            <a:ext cx="6513830" cy="521970"/>
          </a:xfrm>
          <a:prstGeom prst="rect">
            <a:avLst/>
          </a:prstGeom>
          <a:noFill/>
        </p:spPr>
        <p:txBody>
          <a:bodyPr wrap="square" rtlCol="0">
            <a:spAutoFit/>
          </a:bodyPr>
          <a:p>
            <a:pPr algn="ctr"/>
            <a:r>
              <a:rPr lang="vi-VN" altLang="en-US" sz="2800" b="1">
                <a:latin typeface="Times New Roman" panose="02020603050405020304" charset="0"/>
                <a:cs typeface="Times New Roman" panose="02020603050405020304" charset="0"/>
              </a:rPr>
              <a:t>IV. KẾT QUẢ ĐẠT ĐƯỢC</a:t>
            </a:r>
            <a:endParaRPr lang="vi-VN" altLang="en-US" sz="2800" b="1">
              <a:latin typeface="Times New Roman" panose="02020603050405020304" charset="0"/>
              <a:cs typeface="Times New Roman" panose="02020603050405020304" charset="0"/>
            </a:endParaRPr>
          </a:p>
        </p:txBody>
      </p:sp>
      <p:sp>
        <p:nvSpPr>
          <p:cNvPr id="3" name="Text Box 2"/>
          <p:cNvSpPr txBox="1"/>
          <p:nvPr/>
        </p:nvSpPr>
        <p:spPr>
          <a:xfrm>
            <a:off x="224790" y="1463675"/>
            <a:ext cx="4940935" cy="460375"/>
          </a:xfrm>
          <a:prstGeom prst="rect">
            <a:avLst/>
          </a:prstGeom>
          <a:noFill/>
        </p:spPr>
        <p:txBody>
          <a:bodyPr wrap="square" rtlCol="0">
            <a:spAutoFit/>
          </a:bodyPr>
          <a:p>
            <a:r>
              <a:rPr lang="vi-VN" altLang="en-US" sz="2400" b="1">
                <a:latin typeface="Times New Roman" panose="02020603050405020304" charset="0"/>
                <a:cs typeface="Times New Roman" panose="02020603050405020304" charset="0"/>
              </a:rPr>
              <a:t>1. Trình bày kết quả đạt được</a:t>
            </a:r>
            <a:endParaRPr lang="vi-VN" altLang="en-US" sz="2400" b="1">
              <a:latin typeface="Times New Roman" panose="02020603050405020304" charset="0"/>
              <a:cs typeface="Times New Roman" panose="02020603050405020304" charset="0"/>
            </a:endParaRPr>
          </a:p>
        </p:txBody>
      </p:sp>
      <p:sp>
        <p:nvSpPr>
          <p:cNvPr id="4" name="Text Box 3"/>
          <p:cNvSpPr txBox="1"/>
          <p:nvPr/>
        </p:nvSpPr>
        <p:spPr>
          <a:xfrm>
            <a:off x="662940" y="2009140"/>
            <a:ext cx="4064000" cy="368300"/>
          </a:xfrm>
          <a:prstGeom prst="rect">
            <a:avLst/>
          </a:prstGeom>
          <a:noFill/>
        </p:spPr>
        <p:txBody>
          <a:bodyPr wrap="square" rtlCol="0">
            <a:spAutoFit/>
          </a:bodyPr>
          <a:p>
            <a:r>
              <a:rPr lang="vi-VN" altLang="en-US" b="1" i="1">
                <a:latin typeface="Times New Roman" panose="02020603050405020304" charset="0"/>
                <a:cs typeface="Times New Roman" panose="02020603050405020304" charset="0"/>
              </a:rPr>
              <a:t>*</a:t>
            </a:r>
            <a:r>
              <a:rPr lang="en-US" altLang="en-US" b="1" i="1">
                <a:latin typeface="Times New Roman" panose="02020603050405020304" charset="0"/>
                <a:cs typeface="Times New Roman" panose="02020603050405020304" charset="0"/>
              </a:rPr>
              <a:t>Giao diện trang Trang chủ </a:t>
            </a:r>
            <a:endParaRPr lang="en-US" altLang="en-US" b="1" i="1">
              <a:latin typeface="Times New Roman" panose="02020603050405020304" charset="0"/>
              <a:cs typeface="Times New Roman" panose="02020603050405020304" charset="0"/>
            </a:endParaRPr>
          </a:p>
        </p:txBody>
      </p:sp>
      <p:pic>
        <p:nvPicPr>
          <p:cNvPr id="74" name="Picture 1"/>
          <p:cNvPicPr>
            <a:picLocks noChangeAspect="1"/>
          </p:cNvPicPr>
          <p:nvPr/>
        </p:nvPicPr>
        <p:blipFill>
          <a:blip r:embed="rId1"/>
          <a:stretch>
            <a:fillRect/>
          </a:stretch>
        </p:blipFill>
        <p:spPr>
          <a:xfrm>
            <a:off x="2778443" y="2811145"/>
            <a:ext cx="6338808" cy="3564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 name="Picture 31"/>
          <p:cNvPicPr>
            <a:picLocks noChangeAspect="1"/>
          </p:cNvPicPr>
          <p:nvPr/>
        </p:nvPicPr>
        <p:blipFill>
          <a:blip r:embed="rId1"/>
          <a:stretch>
            <a:fillRect/>
          </a:stretch>
        </p:blipFill>
        <p:spPr>
          <a:xfrm>
            <a:off x="1197928" y="1129665"/>
            <a:ext cx="9796342" cy="5508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b="1" i="1">
                <a:latin typeface="Times New Roman" panose="02020603050405020304" charset="0"/>
                <a:cs typeface="Times New Roman" panose="02020603050405020304" charset="0"/>
              </a:rPr>
              <a:t>Nội dung báo cáo</a:t>
            </a:r>
            <a:endParaRPr lang="vi-VN" altLang="en-US" b="1" i="1">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a:xfrm>
            <a:off x="609600" y="1600200"/>
            <a:ext cx="5384800" cy="5257165"/>
          </a:xfrm>
        </p:spPr>
        <p:txBody>
          <a:bodyPr/>
          <a:p>
            <a:pPr marL="0" indent="0">
              <a:buNone/>
            </a:pPr>
            <a:r>
              <a:rPr lang="vi-VN" altLang="en-US" sz="2800" b="1">
                <a:latin typeface="Times New Roman" panose="02020603050405020304" charset="0"/>
                <a:cs typeface="Times New Roman" panose="02020603050405020304" charset="0"/>
                <a:sym typeface="+mn-ea"/>
              </a:rPr>
              <a:t>I. TỔNG QUAN</a:t>
            </a:r>
            <a:endParaRPr lang="vi-VN" altLang="en-US" sz="2800" b="1">
              <a:latin typeface="Times New Roman" panose="02020603050405020304" charset="0"/>
              <a:cs typeface="Times New Roman" panose="02020603050405020304" charset="0"/>
              <a:sym typeface="+mn-ea"/>
            </a:endParaRPr>
          </a:p>
          <a:p>
            <a:pPr marL="0" indent="0">
              <a:buNone/>
            </a:pPr>
            <a:r>
              <a:rPr lang="vi-VN" altLang="en-US" i="1">
                <a:latin typeface="Times New Roman" panose="02020603050405020304" charset="0"/>
                <a:cs typeface="Times New Roman" panose="02020603050405020304" charset="0"/>
                <a:sym typeface="+mn-ea"/>
              </a:rPr>
              <a:t>1. Tổng quan về đề tài </a:t>
            </a:r>
            <a:r>
              <a:rPr lang="vi-VN" altLang="en-US" sz="3600" i="1">
                <a:latin typeface="Times New Roman" panose="02020603050405020304" charset="0"/>
                <a:cs typeface="Times New Roman" panose="02020603050405020304" charset="0"/>
                <a:sym typeface="+mn-ea"/>
              </a:rPr>
              <a:t>        </a:t>
            </a:r>
            <a:r>
              <a:rPr lang="vi-VN" altLang="en-US" b="1">
                <a:latin typeface="Times New Roman" panose="02020603050405020304" charset="0"/>
                <a:cs typeface="Times New Roman" panose="02020603050405020304" charset="0"/>
                <a:sym typeface="+mn-ea"/>
              </a:rPr>
              <a:t>                                            </a:t>
            </a:r>
            <a:r>
              <a:rPr lang="vi-VN" altLang="en-US" i="1">
                <a:latin typeface="Times New Roman" panose="02020603050405020304" charset="0"/>
                <a:cs typeface="Times New Roman" panose="02020603050405020304" charset="0"/>
                <a:sym typeface="+mn-ea"/>
              </a:rPr>
              <a:t>                                           </a:t>
            </a:r>
            <a:r>
              <a:rPr lang="vi-VN" altLang="en-US" b="1">
                <a:latin typeface="Times New Roman" panose="02020603050405020304" charset="0"/>
                <a:cs typeface="Times New Roman" panose="02020603050405020304" charset="0"/>
                <a:sym typeface="+mn-ea"/>
              </a:rPr>
              <a:t>                                                                </a:t>
            </a:r>
            <a:r>
              <a:rPr lang="vi-VN" altLang="en-US" b="1">
                <a:latin typeface="Times New Roman" panose="02020603050405020304" charset="0"/>
                <a:cs typeface="Times New Roman" panose="02020603050405020304" charset="0"/>
                <a:sym typeface="+mn-ea"/>
              </a:rPr>
              <a:t>   </a:t>
            </a:r>
            <a:endParaRPr lang="vi-VN" altLang="en-US" b="1">
              <a:latin typeface="Times New Roman" panose="02020603050405020304" charset="0"/>
              <a:cs typeface="Times New Roman" panose="02020603050405020304" charset="0"/>
            </a:endParaRPr>
          </a:p>
          <a:p>
            <a:pPr marL="0" indent="0">
              <a:buNone/>
            </a:pPr>
            <a:r>
              <a:rPr lang="vi-VN" altLang="en-US" sz="2800" b="1">
                <a:latin typeface="Times New Roman" panose="02020603050405020304" charset="0"/>
                <a:cs typeface="Times New Roman" panose="02020603050405020304" charset="0"/>
                <a:sym typeface="+mn-ea"/>
              </a:rPr>
              <a:t>II. NGHIÊN CỨU LÝ THUYẾT</a:t>
            </a:r>
            <a:endParaRPr lang="vi-VN" altLang="en-US" sz="2800" b="1">
              <a:latin typeface="Times New Roman" panose="02020603050405020304" charset="0"/>
              <a:cs typeface="Times New Roman" panose="02020603050405020304" charset="0"/>
            </a:endParaRPr>
          </a:p>
          <a:p>
            <a:pPr marL="0" indent="0">
              <a:buNone/>
            </a:pPr>
            <a:r>
              <a:rPr lang="vi-VN" altLang="en-US" i="1">
                <a:latin typeface="Times New Roman" panose="02020603050405020304" charset="0"/>
                <a:cs typeface="Times New Roman" panose="02020603050405020304" charset="0"/>
                <a:sym typeface="+mn-ea"/>
              </a:rPr>
              <a:t>1. Môi trường dùng để lập trình web</a:t>
            </a:r>
            <a:endParaRPr lang="vi-VN" altLang="en-US" i="1">
              <a:latin typeface="Times New Roman" panose="02020603050405020304" charset="0"/>
              <a:cs typeface="Times New Roman" panose="02020603050405020304" charset="0"/>
            </a:endParaRPr>
          </a:p>
          <a:p>
            <a:pPr marL="0" indent="0">
              <a:buNone/>
            </a:pPr>
            <a:r>
              <a:rPr lang="vi-VN" altLang="en-US" i="1">
                <a:latin typeface="Times New Roman" panose="02020603050405020304" charset="0"/>
                <a:cs typeface="Times New Roman" panose="02020603050405020304" charset="0"/>
                <a:sym typeface="+mn-ea"/>
              </a:rPr>
              <a:t>2. Cài đặt xampp</a:t>
            </a:r>
            <a:endParaRPr lang="vi-VN" altLang="en-US" i="1">
              <a:latin typeface="Times New Roman" panose="02020603050405020304" charset="0"/>
              <a:cs typeface="Times New Roman" panose="02020603050405020304" charset="0"/>
            </a:endParaRPr>
          </a:p>
          <a:p>
            <a:pPr marL="0" indent="0">
              <a:buNone/>
            </a:pPr>
            <a:r>
              <a:rPr lang="vi-VN" altLang="en-US" i="1">
                <a:latin typeface="Times New Roman" panose="02020603050405020304" charset="0"/>
                <a:cs typeface="Times New Roman" panose="02020603050405020304" charset="0"/>
                <a:sym typeface="+mn-ea"/>
              </a:rPr>
              <a:t>3. MySQL</a:t>
            </a:r>
            <a:endParaRPr lang="vi-VN" altLang="en-US" i="1">
              <a:latin typeface="Times New Roman" panose="02020603050405020304" charset="0"/>
              <a:cs typeface="Times New Roman" panose="02020603050405020304" charset="0"/>
            </a:endParaRPr>
          </a:p>
          <a:p>
            <a:pPr marL="0" indent="0">
              <a:buNone/>
            </a:pPr>
            <a:r>
              <a:rPr lang="vi-VN" altLang="en-US" i="1">
                <a:latin typeface="Times New Roman" panose="02020603050405020304" charset="0"/>
                <a:cs typeface="Times New Roman" panose="02020603050405020304" charset="0"/>
                <a:sym typeface="+mn-ea"/>
              </a:rPr>
              <a:t>4. Khái niệm về Tailwind CSS</a:t>
            </a:r>
            <a:endParaRPr lang="vi-VN" altLang="en-US" i="1">
              <a:latin typeface="Times New Roman" panose="02020603050405020304" charset="0"/>
              <a:cs typeface="Times New Roman" panose="02020603050405020304" charset="0"/>
            </a:endParaRPr>
          </a:p>
          <a:p>
            <a:pPr marL="0" indent="0">
              <a:buNone/>
            </a:pPr>
            <a:r>
              <a:rPr lang="vi-VN" altLang="en-US" i="1">
                <a:latin typeface="Times New Roman" panose="02020603050405020304" charset="0"/>
                <a:cs typeface="Times New Roman" panose="02020603050405020304" charset="0"/>
                <a:sym typeface="+mn-ea"/>
              </a:rPr>
              <a:t>5. Sơ đồ cấu trúc Website</a:t>
            </a:r>
            <a:endParaRPr lang="vi-VN" altLang="en-US" i="1">
              <a:latin typeface="Times New Roman" panose="02020603050405020304" charset="0"/>
              <a:cs typeface="Times New Roman" panose="02020603050405020304" charset="0"/>
            </a:endParaRPr>
          </a:p>
          <a:p>
            <a:pPr marL="0" indent="0">
              <a:buNone/>
            </a:pPr>
            <a:endParaRPr lang="vi-VN" altLang="en-US" b="1">
              <a:latin typeface="Times New Roman" panose="02020603050405020304" charset="0"/>
              <a:cs typeface="Times New Roman" panose="02020603050405020304" charset="0"/>
            </a:endParaRPr>
          </a:p>
          <a:p>
            <a:endParaRPr lang="en-US"/>
          </a:p>
        </p:txBody>
      </p:sp>
      <p:sp>
        <p:nvSpPr>
          <p:cNvPr id="4" name="Content Placeholder 3"/>
          <p:cNvSpPr>
            <a:spLocks noGrp="1"/>
          </p:cNvSpPr>
          <p:nvPr>
            <p:ph sz="half" idx="2"/>
          </p:nvPr>
        </p:nvSpPr>
        <p:spPr/>
        <p:txBody>
          <a:bodyPr/>
          <a:p>
            <a:pPr marL="0" indent="0">
              <a:buNone/>
            </a:pPr>
            <a:r>
              <a:rPr lang="vi-VN" altLang="en-US" sz="2800" b="1">
                <a:latin typeface="Times New Roman" panose="02020603050405020304" charset="0"/>
                <a:cs typeface="Times New Roman" panose="02020603050405020304" charset="0"/>
                <a:sym typeface="+mn-ea"/>
              </a:rPr>
              <a:t>III. HIỆN THỰC HÓA NGHIÊN CỨU</a:t>
            </a:r>
            <a:endParaRPr lang="vi-VN" altLang="en-US" sz="2800" b="1">
              <a:latin typeface="Times New Roman" panose="02020603050405020304" charset="0"/>
              <a:cs typeface="Times New Roman" panose="02020603050405020304" charset="0"/>
              <a:sym typeface="+mn-ea"/>
            </a:endParaRPr>
          </a:p>
          <a:p>
            <a:pPr marL="0" indent="0">
              <a:buNone/>
            </a:pPr>
            <a:r>
              <a:rPr lang="vi-VN" altLang="en-US" i="1">
                <a:latin typeface="Times New Roman" panose="02020603050405020304" charset="0"/>
                <a:cs typeface="Times New Roman" panose="02020603050405020304" charset="0"/>
                <a:sym typeface="+mn-ea"/>
              </a:rPr>
              <a:t>1. Mô tả </a:t>
            </a:r>
            <a:r>
              <a:rPr lang="vi-VN" altLang="en-US" i="1">
                <a:latin typeface="Times New Roman" panose="02020603050405020304" charset="0"/>
                <a:cs typeface="Times New Roman" panose="02020603050405020304" charset="0"/>
                <a:sym typeface="+mn-ea"/>
              </a:rPr>
              <a:t>website website</a:t>
            </a:r>
            <a:endParaRPr lang="vi-VN" altLang="en-US" i="1">
              <a:latin typeface="Times New Roman" panose="02020603050405020304" charset="0"/>
              <a:cs typeface="Times New Roman" panose="02020603050405020304" charset="0"/>
            </a:endParaRPr>
          </a:p>
          <a:p>
            <a:pPr marL="0" indent="0">
              <a:buNone/>
            </a:pPr>
            <a:r>
              <a:rPr lang="vi-VN" altLang="en-US" i="1">
                <a:latin typeface="Times New Roman" panose="02020603050405020304" charset="0"/>
                <a:cs typeface="Times New Roman" panose="02020603050405020304" charset="0"/>
                <a:sym typeface="+mn-ea"/>
              </a:rPr>
              <a:t>2. Chức năng website                                                                       </a:t>
            </a:r>
            <a:endParaRPr lang="vi-VN" altLang="en-US" i="1">
              <a:latin typeface="Times New Roman" panose="02020603050405020304" charset="0"/>
              <a:cs typeface="Times New Roman" panose="02020603050405020304" charset="0"/>
              <a:sym typeface="+mn-ea"/>
            </a:endParaRPr>
          </a:p>
          <a:p>
            <a:pPr marL="0" indent="0">
              <a:buNone/>
            </a:pPr>
            <a:r>
              <a:rPr lang="vi-VN" altLang="en-US" sz="2800" b="1">
                <a:latin typeface="Times New Roman" panose="02020603050405020304" charset="0"/>
                <a:cs typeface="Times New Roman" panose="02020603050405020304" charset="0"/>
                <a:sym typeface="+mn-ea"/>
              </a:rPr>
              <a:t>I</a:t>
            </a:r>
            <a:r>
              <a:rPr lang="vi-VN" altLang="en-US" sz="2800" b="1">
                <a:latin typeface="Times New Roman" panose="02020603050405020304" charset="0"/>
                <a:cs typeface="Times New Roman" panose="02020603050405020304" charset="0"/>
                <a:sym typeface="+mn-ea"/>
              </a:rPr>
              <a:t>V. KẾT QUẢ ĐẠT ĐƯỢC</a:t>
            </a:r>
            <a:endParaRPr lang="vi-VN" altLang="en-US" sz="2800" b="1">
              <a:latin typeface="Times New Roman" panose="02020603050405020304" charset="0"/>
              <a:cs typeface="Times New Roman" panose="02020603050405020304" charset="0"/>
              <a:sym typeface="+mn-ea"/>
            </a:endParaRPr>
          </a:p>
          <a:p>
            <a:pPr marL="0" indent="0">
              <a:buNone/>
            </a:pPr>
            <a:r>
              <a:rPr lang="vi-VN" altLang="en-US" i="1">
                <a:latin typeface="Times New Roman" panose="02020603050405020304" charset="0"/>
                <a:cs typeface="Times New Roman" panose="02020603050405020304" charset="0"/>
                <a:sym typeface="+mn-ea"/>
              </a:rPr>
              <a:t>1. Trình bày kết quả</a:t>
            </a:r>
            <a:endParaRPr lang="vi-VN" altLang="en-US" i="1">
              <a:latin typeface="Times New Roman" panose="02020603050405020304" charset="0"/>
              <a:cs typeface="Times New Roman" panose="02020603050405020304" charset="0"/>
              <a:sym typeface="+mn-ea"/>
            </a:endParaRPr>
          </a:p>
          <a:p>
            <a:pPr marL="0" indent="0">
              <a:buNone/>
            </a:pPr>
            <a:r>
              <a:rPr lang="vi-VN" altLang="en-US" sz="2800" b="1">
                <a:latin typeface="Times New Roman" panose="02020603050405020304" charset="0"/>
                <a:cs typeface="Times New Roman" panose="02020603050405020304" charset="0"/>
                <a:sym typeface="+mn-ea"/>
              </a:rPr>
              <a:t>V. KẾT </a:t>
            </a:r>
            <a:r>
              <a:rPr lang="vi-VN" altLang="en-US" sz="2800" b="1">
                <a:latin typeface="Times New Roman" panose="02020603050405020304" charset="0"/>
                <a:cs typeface="Times New Roman" panose="02020603050405020304" charset="0"/>
                <a:sym typeface="+mn-ea"/>
              </a:rPr>
              <a:t>LUẬN HƯỚNG </a:t>
            </a:r>
            <a:endParaRPr lang="vi-VN" altLang="en-US" sz="2800" b="1">
              <a:latin typeface="Times New Roman" panose="02020603050405020304" charset="0"/>
              <a:cs typeface="Times New Roman" panose="02020603050405020304" charset="0"/>
              <a:sym typeface="+mn-ea"/>
            </a:endParaRPr>
          </a:p>
          <a:p>
            <a:pPr marL="0" indent="0">
              <a:buNone/>
            </a:pPr>
            <a:r>
              <a:rPr lang="vi-VN" altLang="en-US" sz="2800" b="1">
                <a:latin typeface="Times New Roman" panose="02020603050405020304" charset="0"/>
                <a:cs typeface="Times New Roman" panose="02020603050405020304" charset="0"/>
                <a:sym typeface="+mn-ea"/>
              </a:rPr>
              <a:t>PHÁT TRIỂN</a:t>
            </a:r>
            <a:r>
              <a:rPr lang="vi-VN" altLang="en-US" sz="2800" i="1">
                <a:latin typeface="Times New Roman" panose="02020603050405020304" charset="0"/>
                <a:cs typeface="Times New Roman" panose="02020603050405020304" charset="0"/>
                <a:sym typeface="+mn-ea"/>
              </a:rPr>
              <a:t> </a:t>
            </a:r>
            <a:r>
              <a:rPr lang="vi-VN" altLang="en-US" i="1">
                <a:latin typeface="Times New Roman" panose="02020603050405020304" charset="0"/>
                <a:cs typeface="Times New Roman" panose="02020603050405020304" charset="0"/>
                <a:sym typeface="+mn-ea"/>
              </a:rPr>
              <a:t>                       </a:t>
            </a:r>
            <a:endParaRPr lang="en-US" i="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 name="Picture 3"/>
          <p:cNvPicPr>
            <a:picLocks noChangeAspect="1"/>
          </p:cNvPicPr>
          <p:nvPr/>
        </p:nvPicPr>
        <p:blipFill>
          <a:blip r:embed="rId1"/>
          <a:stretch>
            <a:fillRect/>
          </a:stretch>
        </p:blipFill>
        <p:spPr>
          <a:xfrm>
            <a:off x="536893" y="1137603"/>
            <a:ext cx="11117821" cy="4896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 name="Picture 4"/>
          <p:cNvPicPr>
            <a:picLocks noChangeAspect="1"/>
          </p:cNvPicPr>
          <p:nvPr/>
        </p:nvPicPr>
        <p:blipFill>
          <a:blip r:embed="rId1"/>
          <a:stretch>
            <a:fillRect/>
          </a:stretch>
        </p:blipFill>
        <p:spPr>
          <a:xfrm>
            <a:off x="1037273" y="926465"/>
            <a:ext cx="10116484" cy="5688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 name="Picture 5"/>
          <p:cNvPicPr>
            <a:picLocks noChangeAspect="1"/>
          </p:cNvPicPr>
          <p:nvPr/>
        </p:nvPicPr>
        <p:blipFill>
          <a:blip r:embed="rId1"/>
          <a:stretch>
            <a:fillRect/>
          </a:stretch>
        </p:blipFill>
        <p:spPr>
          <a:xfrm>
            <a:off x="386080" y="1285240"/>
            <a:ext cx="11419812" cy="5040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 name="Picture 6"/>
          <p:cNvPicPr>
            <a:picLocks noChangeAspect="1"/>
          </p:cNvPicPr>
          <p:nvPr/>
        </p:nvPicPr>
        <p:blipFill>
          <a:blip r:embed="rId1"/>
          <a:stretch>
            <a:fillRect/>
          </a:stretch>
        </p:blipFill>
        <p:spPr>
          <a:xfrm>
            <a:off x="406718" y="2657475"/>
            <a:ext cx="11512767" cy="2232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36650" y="639445"/>
            <a:ext cx="5480685" cy="521970"/>
          </a:xfrm>
          <a:prstGeom prst="rect">
            <a:avLst/>
          </a:prstGeom>
          <a:noFill/>
        </p:spPr>
        <p:txBody>
          <a:bodyPr wrap="square" rtlCol="0">
            <a:spAutoFit/>
          </a:bodyPr>
          <a:p>
            <a:r>
              <a:rPr lang="vi-VN" altLang="en-US" sz="2800" b="1" i="1">
                <a:latin typeface="Times New Roman" panose="02020603050405020304" charset="0"/>
                <a:cs typeface="Times New Roman" panose="02020603050405020304" charset="0"/>
              </a:rPr>
              <a:t>*</a:t>
            </a:r>
            <a:r>
              <a:rPr lang="en-US" altLang="en-US" sz="2800" b="1" i="1">
                <a:latin typeface="Times New Roman" panose="02020603050405020304" charset="0"/>
                <a:cs typeface="Times New Roman" panose="02020603050405020304" charset="0"/>
              </a:rPr>
              <a:t>Giao diện trang Giới thiệu</a:t>
            </a:r>
            <a:r>
              <a:rPr lang="en-US" altLang="en-US" sz="2800" b="1">
                <a:latin typeface="Times New Roman" panose="02020603050405020304" charset="0"/>
                <a:cs typeface="Times New Roman" panose="02020603050405020304" charset="0"/>
              </a:rPr>
              <a:t> </a:t>
            </a:r>
            <a:endParaRPr lang="en-US" altLang="en-US" sz="2800" b="1">
              <a:latin typeface="Times New Roman" panose="02020603050405020304" charset="0"/>
              <a:cs typeface="Times New Roman" panose="02020603050405020304" charset="0"/>
            </a:endParaRPr>
          </a:p>
        </p:txBody>
      </p:sp>
      <p:pic>
        <p:nvPicPr>
          <p:cNvPr id="51" name="Picture 7"/>
          <p:cNvPicPr>
            <a:picLocks noChangeAspect="1"/>
          </p:cNvPicPr>
          <p:nvPr/>
        </p:nvPicPr>
        <p:blipFill>
          <a:blip r:embed="rId1"/>
          <a:stretch>
            <a:fillRect/>
          </a:stretch>
        </p:blipFill>
        <p:spPr>
          <a:xfrm>
            <a:off x="1056005" y="1159828"/>
            <a:ext cx="10080000" cy="569804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 name="Picture 8"/>
          <p:cNvPicPr>
            <a:picLocks noChangeAspect="1"/>
          </p:cNvPicPr>
          <p:nvPr/>
        </p:nvPicPr>
        <p:blipFill>
          <a:blip r:embed="rId1"/>
          <a:stretch>
            <a:fillRect/>
          </a:stretch>
        </p:blipFill>
        <p:spPr>
          <a:xfrm>
            <a:off x="1002983" y="839470"/>
            <a:ext cx="10308569" cy="5796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6" name="Picture 8"/>
          <p:cNvPicPr>
            <a:picLocks noChangeAspect="1"/>
          </p:cNvPicPr>
          <p:nvPr/>
        </p:nvPicPr>
        <p:blipFill>
          <a:blip r:embed="rId1"/>
          <a:stretch>
            <a:fillRect/>
          </a:stretch>
        </p:blipFill>
        <p:spPr>
          <a:xfrm>
            <a:off x="425768" y="1236028"/>
            <a:ext cx="11340233" cy="5184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7985" y="736600"/>
            <a:ext cx="5104765" cy="521970"/>
          </a:xfrm>
          <a:prstGeom prst="rect">
            <a:avLst/>
          </a:prstGeom>
          <a:noFill/>
        </p:spPr>
        <p:txBody>
          <a:bodyPr wrap="square" rtlCol="0">
            <a:spAutoFit/>
          </a:bodyPr>
          <a:p>
            <a:r>
              <a:rPr lang="vi-VN" altLang="en-US" sz="2800" b="1" i="1">
                <a:latin typeface="Times New Roman" panose="02020603050405020304" charset="0"/>
                <a:cs typeface="Times New Roman" panose="02020603050405020304" charset="0"/>
              </a:rPr>
              <a:t>*Giao diện trang Thực đơn</a:t>
            </a:r>
            <a:endParaRPr lang="vi-VN" altLang="en-US" sz="2800" b="1" i="1">
              <a:latin typeface="Times New Roman" panose="02020603050405020304" charset="0"/>
              <a:cs typeface="Times New Roman" panose="02020603050405020304" charset="0"/>
            </a:endParaRPr>
          </a:p>
        </p:txBody>
      </p:sp>
      <p:pic>
        <p:nvPicPr>
          <p:cNvPr id="3" name="Picture 9"/>
          <p:cNvPicPr>
            <a:picLocks noChangeAspect="1"/>
          </p:cNvPicPr>
          <p:nvPr/>
        </p:nvPicPr>
        <p:blipFill>
          <a:blip r:embed="rId1"/>
          <a:stretch>
            <a:fillRect/>
          </a:stretch>
        </p:blipFill>
        <p:spPr>
          <a:xfrm>
            <a:off x="694373" y="1479868"/>
            <a:ext cx="11037964" cy="5004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9725" y="535305"/>
            <a:ext cx="4064000" cy="521970"/>
          </a:xfrm>
          <a:prstGeom prst="rect">
            <a:avLst/>
          </a:prstGeom>
          <a:noFill/>
        </p:spPr>
        <p:txBody>
          <a:bodyPr wrap="square" rtlCol="0">
            <a:spAutoFit/>
          </a:bodyPr>
          <a:p>
            <a:r>
              <a:rPr lang="vi-VN" altLang="en-US" sz="2800" b="1" i="1">
                <a:latin typeface="Times New Roman" panose="02020603050405020304" charset="0"/>
                <a:cs typeface="Times New Roman" panose="02020603050405020304" charset="0"/>
              </a:rPr>
              <a:t>*Giao diện trang Đặt bàn</a:t>
            </a:r>
            <a:endParaRPr lang="vi-VN" altLang="en-US" sz="2800" b="1" i="1">
              <a:latin typeface="Times New Roman" panose="02020603050405020304" charset="0"/>
              <a:cs typeface="Times New Roman" panose="02020603050405020304" charset="0"/>
            </a:endParaRPr>
          </a:p>
        </p:txBody>
      </p:sp>
      <p:pic>
        <p:nvPicPr>
          <p:cNvPr id="58" name="Picture 1"/>
          <p:cNvPicPr>
            <a:picLocks noChangeAspect="1"/>
          </p:cNvPicPr>
          <p:nvPr/>
        </p:nvPicPr>
        <p:blipFill>
          <a:blip r:embed="rId1"/>
          <a:stretch>
            <a:fillRect/>
          </a:stretch>
        </p:blipFill>
        <p:spPr>
          <a:xfrm>
            <a:off x="789305" y="1170305"/>
            <a:ext cx="10613230" cy="5688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2735" y="658495"/>
            <a:ext cx="4662170" cy="521970"/>
          </a:xfrm>
          <a:prstGeom prst="rect">
            <a:avLst/>
          </a:prstGeom>
          <a:noFill/>
        </p:spPr>
        <p:txBody>
          <a:bodyPr wrap="square" rtlCol="0">
            <a:spAutoFit/>
          </a:bodyPr>
          <a:p>
            <a:r>
              <a:rPr lang="vi-VN" altLang="en-US" sz="2800" b="1" i="1">
                <a:latin typeface="Times New Roman" panose="02020603050405020304" charset="0"/>
                <a:cs typeface="Times New Roman" panose="02020603050405020304" charset="0"/>
              </a:rPr>
              <a:t>*Giao diện trang Album ảnh</a:t>
            </a:r>
            <a:endParaRPr lang="vi-VN" altLang="en-US" sz="2800" b="1" i="1">
              <a:latin typeface="Times New Roman" panose="02020603050405020304" charset="0"/>
              <a:cs typeface="Times New Roman" panose="02020603050405020304" charset="0"/>
            </a:endParaRPr>
          </a:p>
        </p:txBody>
      </p:sp>
      <p:pic>
        <p:nvPicPr>
          <p:cNvPr id="59" name="Picture 2"/>
          <p:cNvPicPr>
            <a:picLocks noChangeAspect="1"/>
          </p:cNvPicPr>
          <p:nvPr/>
        </p:nvPicPr>
        <p:blipFill>
          <a:blip r:embed="rId1"/>
          <a:stretch>
            <a:fillRect/>
          </a:stretch>
        </p:blipFill>
        <p:spPr>
          <a:xfrm>
            <a:off x="3569335" y="1437640"/>
            <a:ext cx="5574665" cy="2574925"/>
          </a:xfrm>
          <a:prstGeom prst="rect">
            <a:avLst/>
          </a:prstGeom>
          <a:noFill/>
          <a:ln>
            <a:noFill/>
          </a:ln>
        </p:spPr>
      </p:pic>
      <p:pic>
        <p:nvPicPr>
          <p:cNvPr id="93" name="Picture 1"/>
          <p:cNvPicPr>
            <a:picLocks noChangeAspect="1"/>
          </p:cNvPicPr>
          <p:nvPr/>
        </p:nvPicPr>
        <p:blipFill>
          <a:blip r:embed="rId2"/>
          <a:stretch>
            <a:fillRect/>
          </a:stretch>
        </p:blipFill>
        <p:spPr>
          <a:xfrm>
            <a:off x="3647123" y="4354513"/>
            <a:ext cx="5564505" cy="189166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idx="4294967295"/>
          </p:nvPr>
        </p:nvSpPr>
        <p:spPr>
          <a:xfrm>
            <a:off x="0" y="274955"/>
            <a:ext cx="10972800" cy="1143000"/>
          </a:xfrm>
        </p:spPr>
        <p:txBody>
          <a:bodyPr/>
          <a:p>
            <a:r>
              <a:rPr lang="vi-VN" altLang="en-US" b="1" i="1">
                <a:latin typeface="Times New Roman" panose="02020603050405020304" charset="0"/>
                <a:cs typeface="Times New Roman" panose="02020603050405020304" charset="0"/>
              </a:rPr>
              <a:t>I. TỔNG QUAN</a:t>
            </a:r>
            <a:endParaRPr lang="vi-VN" altLang="en-US" b="1" i="1">
              <a:latin typeface="Times New Roman" panose="02020603050405020304" charset="0"/>
              <a:cs typeface="Times New Roman" panose="02020603050405020304" charset="0"/>
            </a:endParaRPr>
          </a:p>
        </p:txBody>
      </p:sp>
      <p:sp>
        <p:nvSpPr>
          <p:cNvPr id="5" name="Text Box 4"/>
          <p:cNvSpPr txBox="1"/>
          <p:nvPr/>
        </p:nvSpPr>
        <p:spPr>
          <a:xfrm>
            <a:off x="323215" y="1755140"/>
            <a:ext cx="11546840" cy="5739765"/>
          </a:xfrm>
          <a:prstGeom prst="rect">
            <a:avLst/>
          </a:prstGeom>
          <a:noFill/>
        </p:spPr>
        <p:txBody>
          <a:bodyPr wrap="square" rtlCol="0">
            <a:noAutofit/>
          </a:bodyPr>
          <a:p>
            <a:endParaRPr lang="en-US" altLang="en-US"/>
          </a:p>
          <a:p>
            <a:r>
              <a:rPr lang="en-US" altLang="en-US" sz="3200">
                <a:latin typeface="Times New Roman" panose="02020603050405020304" charset="0"/>
                <a:cs typeface="Times New Roman" panose="02020603050405020304" charset="0"/>
              </a:rPr>
              <a:t>Sự phát triển của </a:t>
            </a:r>
            <a:r>
              <a:rPr lang="en-US" altLang="en-US" sz="3200" i="1">
                <a:latin typeface="Times New Roman" panose="02020603050405020304" charset="0"/>
                <a:cs typeface="Times New Roman" panose="02020603050405020304" charset="0"/>
              </a:rPr>
              <a:t>Internet</a:t>
            </a:r>
            <a:r>
              <a:rPr lang="en-US" altLang="en-US" sz="3200">
                <a:latin typeface="Times New Roman" panose="02020603050405020304" charset="0"/>
                <a:cs typeface="Times New Roman" panose="02020603050405020304" charset="0"/>
              </a:rPr>
              <a:t> và </a:t>
            </a:r>
            <a:r>
              <a:rPr lang="en-US" altLang="en-US" sz="3200" i="1">
                <a:latin typeface="Times New Roman" panose="02020603050405020304" charset="0"/>
                <a:cs typeface="Times New Roman" panose="02020603050405020304" charset="0"/>
              </a:rPr>
              <a:t>công nghệ hiện </a:t>
            </a:r>
            <a:r>
              <a:rPr lang="en-US" altLang="en-US" sz="3200" i="1">
                <a:latin typeface="Times New Roman" panose="02020603050405020304" charset="0"/>
                <a:cs typeface="Times New Roman" panose="02020603050405020304" charset="0"/>
              </a:rPr>
              <a:t>đ</a:t>
            </a:r>
            <a:r>
              <a:rPr lang="en-US" altLang="en-US" sz="3200" i="1">
                <a:latin typeface="Times New Roman" panose="02020603050405020304" charset="0"/>
                <a:cs typeface="Times New Roman" panose="02020603050405020304" charset="0"/>
              </a:rPr>
              <a:t>ại</a:t>
            </a:r>
            <a:r>
              <a:rPr lang="en-US" altLang="en-US" sz="3200">
                <a:latin typeface="Times New Roman" panose="02020603050405020304" charset="0"/>
                <a:cs typeface="Times New Roman" panose="02020603050405020304" charset="0"/>
              </a:rPr>
              <a:t> </a:t>
            </a:r>
            <a:r>
              <a:rPr lang="en-US" altLang="en-US" sz="3200">
                <a:latin typeface="Times New Roman" panose="02020603050405020304" charset="0"/>
                <a:cs typeface="Times New Roman" panose="02020603050405020304" charset="0"/>
              </a:rPr>
              <a:t>đ</a:t>
            </a:r>
            <a:r>
              <a:rPr lang="en-US" altLang="en-US" sz="3200">
                <a:latin typeface="Times New Roman" panose="02020603050405020304" charset="0"/>
                <a:cs typeface="Times New Roman" panose="02020603050405020304" charset="0"/>
              </a:rPr>
              <a:t>ã thúc </a:t>
            </a:r>
            <a:r>
              <a:rPr lang="en-US" altLang="en-US" sz="3200">
                <a:latin typeface="Times New Roman" panose="02020603050405020304" charset="0"/>
                <a:cs typeface="Times New Roman" panose="02020603050405020304" charset="0"/>
              </a:rPr>
              <a:t>đ</a:t>
            </a:r>
            <a:r>
              <a:rPr lang="en-US" altLang="en-US" sz="3200">
                <a:latin typeface="Times New Roman" panose="02020603050405020304" charset="0"/>
                <a:cs typeface="Times New Roman" panose="02020603050405020304" charset="0"/>
              </a:rPr>
              <a:t>ẩy các chiến l</a:t>
            </a:r>
            <a:r>
              <a:rPr lang="en-US" altLang="en-US" sz="3200">
                <a:latin typeface="Times New Roman" panose="02020603050405020304" charset="0"/>
                <a:cs typeface="Times New Roman" panose="02020603050405020304" charset="0"/>
              </a:rPr>
              <a:t>ư</a:t>
            </a:r>
            <a:r>
              <a:rPr lang="en-US" altLang="en-US" sz="3200">
                <a:latin typeface="Times New Roman" panose="02020603050405020304" charset="0"/>
                <a:cs typeface="Times New Roman" panose="02020603050405020304" charset="0"/>
              </a:rPr>
              <a:t>ợc marketing, khiến việc tạo website cho nhà hàng trở thành một yếu tố cần thiết. Nghiên cứu này tập trung vào Front-end của </a:t>
            </a:r>
            <a:r>
              <a:rPr lang="en-US" altLang="en-US" sz="3200" b="1" i="1">
                <a:latin typeface="Times New Roman" panose="02020603050405020304" charset="0"/>
                <a:cs typeface="Times New Roman" panose="02020603050405020304" charset="0"/>
              </a:rPr>
              <a:t>website nhà hàng Ẩm thực Ph</a:t>
            </a:r>
            <a:r>
              <a:rPr lang="en-US" altLang="en-US" sz="3200" b="1" i="1">
                <a:latin typeface="Times New Roman" panose="02020603050405020304" charset="0"/>
                <a:cs typeface="Times New Roman" panose="02020603050405020304" charset="0"/>
              </a:rPr>
              <a:t>ư</a:t>
            </a:r>
            <a:r>
              <a:rPr lang="en-US" altLang="en-US" sz="3200" b="1" i="1">
                <a:latin typeface="Times New Roman" panose="02020603050405020304" charset="0"/>
                <a:cs typeface="Times New Roman" panose="02020603050405020304" charset="0"/>
              </a:rPr>
              <a:t>ơng Nam</a:t>
            </a:r>
            <a:r>
              <a:rPr lang="en-US" altLang="en-US" sz="3200">
                <a:latin typeface="Times New Roman" panose="02020603050405020304" charset="0"/>
                <a:cs typeface="Times New Roman" panose="02020603050405020304" charset="0"/>
              </a:rPr>
              <a:t>, nơi giao diện </a:t>
            </a:r>
            <a:r>
              <a:rPr lang="en-US" altLang="en-US" sz="3200">
                <a:latin typeface="Times New Roman" panose="02020603050405020304" charset="0"/>
                <a:cs typeface="Times New Roman" panose="02020603050405020304" charset="0"/>
              </a:rPr>
              <a:t>đ</a:t>
            </a:r>
            <a:r>
              <a:rPr lang="en-US" altLang="en-US" sz="3200">
                <a:latin typeface="Times New Roman" panose="02020603050405020304" charset="0"/>
                <a:cs typeface="Times New Roman" panose="02020603050405020304" charset="0"/>
              </a:rPr>
              <a:t>óng vai trò quan trọng trong việc giữ chân ng</a:t>
            </a:r>
            <a:r>
              <a:rPr lang="en-US" altLang="en-US" sz="3200">
                <a:latin typeface="Times New Roman" panose="02020603050405020304" charset="0"/>
                <a:cs typeface="Times New Roman" panose="02020603050405020304" charset="0"/>
              </a:rPr>
              <a:t>ư</a:t>
            </a:r>
            <a:r>
              <a:rPr lang="en-US" altLang="en-US" sz="3200">
                <a:latin typeface="Times New Roman" panose="02020603050405020304" charset="0"/>
                <a:cs typeface="Times New Roman" panose="02020603050405020304" charset="0"/>
              </a:rPr>
              <a:t>ời dùng và xây dựng niềm tin th</a:t>
            </a:r>
            <a:r>
              <a:rPr lang="en-US" altLang="en-US" sz="3200">
                <a:latin typeface="Times New Roman" panose="02020603050405020304" charset="0"/>
                <a:cs typeface="Times New Roman" panose="02020603050405020304" charset="0"/>
              </a:rPr>
              <a:t>ư</a:t>
            </a:r>
            <a:r>
              <a:rPr lang="en-US" altLang="en-US" sz="3200">
                <a:latin typeface="Times New Roman" panose="02020603050405020304" charset="0"/>
                <a:cs typeface="Times New Roman" panose="02020603050405020304" charset="0"/>
              </a:rPr>
              <a:t>ơng hiệu.  </a:t>
            </a:r>
            <a:endParaRPr lang="en-US" altLang="en-US" sz="3200">
              <a:latin typeface="Times New Roman" panose="02020603050405020304" charset="0"/>
              <a:cs typeface="Times New Roman" panose="02020603050405020304" charset="0"/>
            </a:endParaRPr>
          </a:p>
          <a:p>
            <a:endParaRPr lang="en-US" altLang="en-US"/>
          </a:p>
          <a:p>
            <a:endParaRPr lang="en-US"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7" name="Picture 2"/>
          <p:cNvPicPr>
            <a:picLocks noChangeAspect="1"/>
          </p:cNvPicPr>
          <p:nvPr/>
        </p:nvPicPr>
        <p:blipFill>
          <a:blip r:embed="rId1"/>
          <a:stretch>
            <a:fillRect/>
          </a:stretch>
        </p:blipFill>
        <p:spPr>
          <a:xfrm>
            <a:off x="2798128" y="1080453"/>
            <a:ext cx="7028676" cy="1944000"/>
          </a:xfrm>
          <a:prstGeom prst="rect">
            <a:avLst/>
          </a:prstGeom>
          <a:noFill/>
          <a:ln>
            <a:noFill/>
          </a:ln>
        </p:spPr>
      </p:pic>
      <p:pic>
        <p:nvPicPr>
          <p:cNvPr id="98" name="Picture 3"/>
          <p:cNvPicPr>
            <a:picLocks noChangeAspect="1"/>
          </p:cNvPicPr>
          <p:nvPr/>
        </p:nvPicPr>
        <p:blipFill>
          <a:blip r:embed="rId2"/>
          <a:stretch>
            <a:fillRect/>
          </a:stretch>
        </p:blipFill>
        <p:spPr>
          <a:xfrm>
            <a:off x="2798763" y="4015105"/>
            <a:ext cx="7036955" cy="1908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9" name="Picture 4"/>
          <p:cNvPicPr>
            <a:picLocks noChangeAspect="1"/>
          </p:cNvPicPr>
          <p:nvPr/>
        </p:nvPicPr>
        <p:blipFill>
          <a:blip r:embed="rId1"/>
          <a:stretch>
            <a:fillRect/>
          </a:stretch>
        </p:blipFill>
        <p:spPr>
          <a:xfrm>
            <a:off x="2427288" y="1112203"/>
            <a:ext cx="7845664" cy="3132000"/>
          </a:xfrm>
          <a:prstGeom prst="rect">
            <a:avLst/>
          </a:prstGeom>
          <a:noFill/>
          <a:ln>
            <a:noFill/>
          </a:ln>
        </p:spPr>
      </p:pic>
      <p:pic>
        <p:nvPicPr>
          <p:cNvPr id="100" name="Picture 5"/>
          <p:cNvPicPr>
            <a:picLocks noChangeAspect="1"/>
          </p:cNvPicPr>
          <p:nvPr/>
        </p:nvPicPr>
        <p:blipFill>
          <a:blip r:embed="rId2"/>
          <a:srcRect b="41912"/>
          <a:stretch>
            <a:fillRect/>
          </a:stretch>
        </p:blipFill>
        <p:spPr>
          <a:xfrm>
            <a:off x="2427288" y="4617720"/>
            <a:ext cx="7949697" cy="1908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08330" y="736600"/>
            <a:ext cx="4064000" cy="521970"/>
          </a:xfrm>
          <a:prstGeom prst="rect">
            <a:avLst/>
          </a:prstGeom>
          <a:noFill/>
        </p:spPr>
        <p:txBody>
          <a:bodyPr wrap="square" rtlCol="0">
            <a:spAutoFit/>
          </a:bodyPr>
          <a:p>
            <a:r>
              <a:rPr lang="vi-VN" altLang="en-US" sz="2800" b="1" i="1">
                <a:latin typeface="Times New Roman" panose="02020603050405020304" charset="0"/>
                <a:cs typeface="Times New Roman" panose="02020603050405020304" charset="0"/>
              </a:rPr>
              <a:t>*Giao diện trang liên hệ</a:t>
            </a:r>
            <a:endParaRPr lang="vi-VN" altLang="en-US" sz="2800" b="1" i="1">
              <a:latin typeface="Times New Roman" panose="02020603050405020304" charset="0"/>
              <a:cs typeface="Times New Roman" panose="02020603050405020304" charset="0"/>
            </a:endParaRPr>
          </a:p>
        </p:txBody>
      </p:sp>
      <p:pic>
        <p:nvPicPr>
          <p:cNvPr id="61" name="Picture 3"/>
          <p:cNvPicPr>
            <a:picLocks noChangeAspect="1"/>
          </p:cNvPicPr>
          <p:nvPr/>
        </p:nvPicPr>
        <p:blipFill>
          <a:blip r:embed="rId1"/>
          <a:stretch>
            <a:fillRect/>
          </a:stretch>
        </p:blipFill>
        <p:spPr>
          <a:xfrm>
            <a:off x="3619500" y="1258570"/>
            <a:ext cx="5292000" cy="2421060"/>
          </a:xfrm>
          <a:prstGeom prst="rect">
            <a:avLst/>
          </a:prstGeom>
          <a:noFill/>
          <a:ln>
            <a:noFill/>
          </a:ln>
        </p:spPr>
      </p:pic>
      <p:pic>
        <p:nvPicPr>
          <p:cNvPr id="101" name="Picture 6"/>
          <p:cNvPicPr>
            <a:picLocks noChangeAspect="1"/>
          </p:cNvPicPr>
          <p:nvPr/>
        </p:nvPicPr>
        <p:blipFill>
          <a:blip r:embed="rId2"/>
          <a:stretch>
            <a:fillRect/>
          </a:stretch>
        </p:blipFill>
        <p:spPr>
          <a:xfrm>
            <a:off x="3548698" y="3844608"/>
            <a:ext cx="5570855" cy="287210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18490" y="657860"/>
            <a:ext cx="5394960" cy="521970"/>
          </a:xfrm>
          <a:prstGeom prst="rect">
            <a:avLst/>
          </a:prstGeom>
          <a:noFill/>
        </p:spPr>
        <p:txBody>
          <a:bodyPr wrap="square" rtlCol="0">
            <a:spAutoFit/>
          </a:bodyPr>
          <a:p>
            <a:r>
              <a:rPr lang="vi-VN" altLang="en-US" sz="2800" b="1" i="1">
                <a:latin typeface="Times New Roman" panose="02020603050405020304" charset="0"/>
                <a:cs typeface="Times New Roman" panose="02020603050405020304" charset="0"/>
              </a:rPr>
              <a:t>*</a:t>
            </a:r>
            <a:r>
              <a:rPr lang="en-US" altLang="en-US" sz="2800" b="1" i="1">
                <a:latin typeface="Times New Roman" panose="02020603050405020304" charset="0"/>
                <a:cs typeface="Times New Roman" panose="02020603050405020304" charset="0"/>
              </a:rPr>
              <a:t>Giao diện về hiển thị sản phẩm</a:t>
            </a:r>
            <a:r>
              <a:rPr lang="en-US" altLang="en-US" sz="2800" b="1">
                <a:latin typeface="Times New Roman" panose="02020603050405020304" charset="0"/>
                <a:cs typeface="Times New Roman" panose="02020603050405020304" charset="0"/>
              </a:rPr>
              <a:t> </a:t>
            </a:r>
            <a:endParaRPr lang="en-US" altLang="en-US" sz="2800" b="1">
              <a:latin typeface="Times New Roman" panose="02020603050405020304" charset="0"/>
              <a:cs typeface="Times New Roman" panose="02020603050405020304" charset="0"/>
            </a:endParaRPr>
          </a:p>
        </p:txBody>
      </p:sp>
      <p:pic>
        <p:nvPicPr>
          <p:cNvPr id="72" name="Picture 5"/>
          <p:cNvPicPr>
            <a:picLocks noChangeAspect="1"/>
          </p:cNvPicPr>
          <p:nvPr/>
        </p:nvPicPr>
        <p:blipFill>
          <a:blip r:embed="rId1"/>
          <a:stretch>
            <a:fillRect/>
          </a:stretch>
        </p:blipFill>
        <p:spPr>
          <a:xfrm>
            <a:off x="618490" y="1237615"/>
            <a:ext cx="11244580" cy="538924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42975" y="698500"/>
            <a:ext cx="6184900" cy="521970"/>
          </a:xfrm>
          <a:prstGeom prst="rect">
            <a:avLst/>
          </a:prstGeom>
          <a:noFill/>
        </p:spPr>
        <p:txBody>
          <a:bodyPr wrap="square" rtlCol="0">
            <a:spAutoFit/>
          </a:bodyPr>
          <a:p>
            <a:r>
              <a:rPr lang="vi-VN" altLang="en-US" sz="2800" b="1" i="1">
                <a:latin typeface="Times New Roman" panose="02020603050405020304" charset="0"/>
                <a:cs typeface="Times New Roman" panose="02020603050405020304" charset="0"/>
              </a:rPr>
              <a:t>*</a:t>
            </a:r>
            <a:r>
              <a:rPr lang="en-US" altLang="en-US" sz="2800" b="1" i="1">
                <a:latin typeface="Times New Roman" panose="02020603050405020304" charset="0"/>
                <a:cs typeface="Times New Roman" panose="02020603050405020304" charset="0"/>
              </a:rPr>
              <a:t>Giao diện hiển thị sản phẩm chi tiết </a:t>
            </a:r>
            <a:endParaRPr lang="en-US" altLang="en-US" sz="2800" b="1" i="1">
              <a:latin typeface="Times New Roman" panose="02020603050405020304" charset="0"/>
              <a:cs typeface="Times New Roman" panose="02020603050405020304" charset="0"/>
            </a:endParaRPr>
          </a:p>
        </p:txBody>
      </p:sp>
      <p:pic>
        <p:nvPicPr>
          <p:cNvPr id="73" name="Picture 6"/>
          <p:cNvPicPr>
            <a:picLocks noChangeAspect="1"/>
          </p:cNvPicPr>
          <p:nvPr/>
        </p:nvPicPr>
        <p:blipFill>
          <a:blip r:embed="rId1"/>
          <a:stretch>
            <a:fillRect/>
          </a:stretch>
        </p:blipFill>
        <p:spPr>
          <a:xfrm>
            <a:off x="832485" y="1713548"/>
            <a:ext cx="10527188" cy="4752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70890" y="716915"/>
            <a:ext cx="4064000" cy="521970"/>
          </a:xfrm>
          <a:prstGeom prst="rect">
            <a:avLst/>
          </a:prstGeom>
          <a:noFill/>
        </p:spPr>
        <p:txBody>
          <a:bodyPr wrap="square" rtlCol="0">
            <a:spAutoFit/>
          </a:bodyPr>
          <a:p>
            <a:r>
              <a:rPr lang="vi-VN" altLang="en-US" sz="2800" b="1" i="1">
                <a:latin typeface="Times New Roman" panose="02020603050405020304" charset="0"/>
                <a:cs typeface="Times New Roman" panose="02020603050405020304" charset="0"/>
              </a:rPr>
              <a:t>*</a:t>
            </a:r>
            <a:r>
              <a:rPr lang="en-US" altLang="en-US" sz="2800" b="1" i="1">
                <a:latin typeface="Times New Roman" panose="02020603050405020304" charset="0"/>
                <a:cs typeface="Times New Roman" panose="02020603050405020304" charset="0"/>
              </a:rPr>
              <a:t>Giao diện trang giỏ hàng</a:t>
            </a:r>
            <a:endParaRPr lang="en-US" altLang="en-US" sz="2800" b="1" i="1">
              <a:latin typeface="Times New Roman" panose="02020603050405020304" charset="0"/>
              <a:cs typeface="Times New Roman" panose="02020603050405020304" charset="0"/>
            </a:endParaRPr>
          </a:p>
        </p:txBody>
      </p:sp>
      <p:pic>
        <p:nvPicPr>
          <p:cNvPr id="68" name="Picture 3"/>
          <p:cNvPicPr>
            <a:picLocks noChangeAspect="1"/>
          </p:cNvPicPr>
          <p:nvPr/>
        </p:nvPicPr>
        <p:blipFill>
          <a:blip r:embed="rId1"/>
          <a:stretch>
            <a:fillRect/>
          </a:stretch>
        </p:blipFill>
        <p:spPr>
          <a:xfrm>
            <a:off x="2952750" y="1238568"/>
            <a:ext cx="6745269" cy="3096000"/>
          </a:xfrm>
          <a:prstGeom prst="rect">
            <a:avLst/>
          </a:prstGeom>
          <a:noFill/>
          <a:ln>
            <a:noFill/>
          </a:ln>
        </p:spPr>
      </p:pic>
      <p:pic>
        <p:nvPicPr>
          <p:cNvPr id="102" name="Picture 4"/>
          <p:cNvPicPr>
            <a:picLocks noChangeAspect="1"/>
          </p:cNvPicPr>
          <p:nvPr/>
        </p:nvPicPr>
        <p:blipFill>
          <a:blip r:embed="rId2"/>
          <a:stretch>
            <a:fillRect/>
          </a:stretch>
        </p:blipFill>
        <p:spPr>
          <a:xfrm>
            <a:off x="2700655" y="4776153"/>
            <a:ext cx="7249565" cy="1800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50545" y="698500"/>
            <a:ext cx="6271260" cy="521970"/>
          </a:xfrm>
          <a:prstGeom prst="rect">
            <a:avLst/>
          </a:prstGeom>
          <a:noFill/>
        </p:spPr>
        <p:txBody>
          <a:bodyPr wrap="square" rtlCol="0">
            <a:spAutoFit/>
          </a:bodyPr>
          <a:p>
            <a:r>
              <a:rPr lang="vi-VN" altLang="en-US" sz="2800" b="1" i="1">
                <a:latin typeface="Times New Roman" panose="02020603050405020304" charset="0"/>
                <a:cs typeface="Times New Roman" panose="02020603050405020304" charset="0"/>
              </a:rPr>
              <a:t>*</a:t>
            </a:r>
            <a:r>
              <a:rPr lang="en-US" altLang="en-US" sz="2800" b="1" i="1">
                <a:latin typeface="Times New Roman" panose="02020603050405020304" charset="0"/>
                <a:cs typeface="Times New Roman" panose="02020603050405020304" charset="0"/>
              </a:rPr>
              <a:t>Giao diện quản trị hóa </a:t>
            </a:r>
            <a:r>
              <a:rPr lang="" altLang="en-US" sz="2800" b="1" i="1">
                <a:latin typeface="Times New Roman" panose="02020603050405020304" charset="0"/>
                <a:cs typeface="Times New Roman" panose="02020603050405020304" charset="0"/>
              </a:rPr>
              <a:t>đ</a:t>
            </a:r>
            <a:r>
              <a:rPr lang="en-US" altLang="en-US" sz="2800" b="1" i="1">
                <a:latin typeface="Times New Roman" panose="02020603050405020304" charset="0"/>
                <a:cs typeface="Times New Roman" panose="02020603050405020304" charset="0"/>
              </a:rPr>
              <a:t>ơn </a:t>
            </a:r>
            <a:r>
              <a:rPr lang="" altLang="en-US" sz="2800" b="1" i="1">
                <a:latin typeface="Times New Roman" panose="02020603050405020304" charset="0"/>
                <a:cs typeface="Times New Roman" panose="02020603050405020304" charset="0"/>
              </a:rPr>
              <a:t>đ</a:t>
            </a:r>
            <a:r>
              <a:rPr lang="en-US" altLang="en-US" sz="2800" b="1" i="1">
                <a:latin typeface="Times New Roman" panose="02020603050405020304" charset="0"/>
                <a:cs typeface="Times New Roman" panose="02020603050405020304" charset="0"/>
              </a:rPr>
              <a:t>ặt hàng</a:t>
            </a:r>
            <a:endParaRPr lang="en-US" altLang="en-US" sz="2800" b="1" i="1">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stretch>
            <a:fillRect/>
          </a:stretch>
        </p:blipFill>
        <p:spPr>
          <a:xfrm>
            <a:off x="1762125" y="2002790"/>
            <a:ext cx="8150340" cy="4176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0675" y="640715"/>
            <a:ext cx="7564755" cy="521970"/>
          </a:xfrm>
          <a:prstGeom prst="rect">
            <a:avLst/>
          </a:prstGeom>
          <a:noFill/>
        </p:spPr>
        <p:txBody>
          <a:bodyPr wrap="square" rtlCol="0">
            <a:spAutoFit/>
          </a:bodyPr>
          <a:p>
            <a:r>
              <a:rPr lang="vi-VN" altLang="en-US" sz="2800" b="1" i="1">
                <a:latin typeface="Times New Roman" panose="02020603050405020304" charset="0"/>
                <a:cs typeface="Times New Roman" panose="02020603050405020304" charset="0"/>
              </a:rPr>
              <a:t>*</a:t>
            </a:r>
            <a:r>
              <a:rPr lang="en-US" altLang="en-US" sz="2800" b="1" i="1">
                <a:latin typeface="Times New Roman" panose="02020603050405020304" charset="0"/>
                <a:cs typeface="Times New Roman" panose="02020603050405020304" charset="0"/>
              </a:rPr>
              <a:t>Giao diện quản l</a:t>
            </a:r>
            <a:r>
              <a:rPr lang="" altLang="en-US" sz="2800" b="1" i="1">
                <a:latin typeface="Times New Roman" panose="02020603050405020304" charset="0"/>
                <a:cs typeface="Times New Roman" panose="02020603050405020304" charset="0"/>
              </a:rPr>
              <a:t>ý</a:t>
            </a:r>
            <a:r>
              <a:rPr lang="en-US" altLang="en-US" sz="2800" b="1" i="1">
                <a:latin typeface="Times New Roman" panose="02020603050405020304" charset="0"/>
                <a:cs typeface="Times New Roman" panose="02020603050405020304" charset="0"/>
              </a:rPr>
              <a:t> hóa </a:t>
            </a:r>
            <a:r>
              <a:rPr lang="" altLang="en-US" sz="2800" b="1" i="1">
                <a:latin typeface="Times New Roman" panose="02020603050405020304" charset="0"/>
                <a:cs typeface="Times New Roman" panose="02020603050405020304" charset="0"/>
              </a:rPr>
              <a:t>đ</a:t>
            </a:r>
            <a:r>
              <a:rPr lang="en-US" altLang="en-US" sz="2800" b="1" i="1">
                <a:latin typeface="Times New Roman" panose="02020603050405020304" charset="0"/>
                <a:cs typeface="Times New Roman" panose="02020603050405020304" charset="0"/>
              </a:rPr>
              <a:t>ơn và chi tiết hóa </a:t>
            </a:r>
            <a:r>
              <a:rPr lang="" altLang="en-US" sz="2800" b="1" i="1">
                <a:latin typeface="Times New Roman" panose="02020603050405020304" charset="0"/>
                <a:cs typeface="Times New Roman" panose="02020603050405020304" charset="0"/>
              </a:rPr>
              <a:t>đ</a:t>
            </a:r>
            <a:r>
              <a:rPr lang="en-US" altLang="en-US" sz="2800" b="1" i="1">
                <a:latin typeface="Times New Roman" panose="02020603050405020304" charset="0"/>
                <a:cs typeface="Times New Roman" panose="02020603050405020304" charset="0"/>
              </a:rPr>
              <a:t>ơn</a:t>
            </a:r>
            <a:endParaRPr lang="en-US" altLang="en-US" sz="2800" b="1" i="1">
              <a:latin typeface="Times New Roman" panose="02020603050405020304" charset="0"/>
              <a:cs typeface="Times New Roman" panose="02020603050405020304" charset="0"/>
            </a:endParaRPr>
          </a:p>
        </p:txBody>
      </p:sp>
      <p:pic>
        <p:nvPicPr>
          <p:cNvPr id="103" name="Picture 5"/>
          <p:cNvPicPr>
            <a:picLocks noChangeAspect="1"/>
          </p:cNvPicPr>
          <p:nvPr/>
        </p:nvPicPr>
        <p:blipFill>
          <a:blip r:embed="rId1"/>
          <a:stretch>
            <a:fillRect/>
          </a:stretch>
        </p:blipFill>
        <p:spPr>
          <a:xfrm>
            <a:off x="103823" y="1381443"/>
            <a:ext cx="5579745" cy="2531745"/>
          </a:xfrm>
          <a:prstGeom prst="rect">
            <a:avLst/>
          </a:prstGeom>
          <a:noFill/>
          <a:ln>
            <a:noFill/>
          </a:ln>
        </p:spPr>
      </p:pic>
      <p:pic>
        <p:nvPicPr>
          <p:cNvPr id="105" name="Picture 7"/>
          <p:cNvPicPr>
            <a:picLocks noChangeAspect="1"/>
          </p:cNvPicPr>
          <p:nvPr/>
        </p:nvPicPr>
        <p:blipFill>
          <a:blip r:embed="rId2"/>
          <a:stretch>
            <a:fillRect/>
          </a:stretch>
        </p:blipFill>
        <p:spPr>
          <a:xfrm>
            <a:off x="7755255" y="1381760"/>
            <a:ext cx="3962773" cy="2628000"/>
          </a:xfrm>
          <a:prstGeom prst="rect">
            <a:avLst/>
          </a:prstGeom>
          <a:noFill/>
          <a:ln>
            <a:noFill/>
          </a:ln>
        </p:spPr>
      </p:pic>
      <p:pic>
        <p:nvPicPr>
          <p:cNvPr id="104" name="Picture 6"/>
          <p:cNvPicPr>
            <a:picLocks noChangeAspect="1"/>
          </p:cNvPicPr>
          <p:nvPr/>
        </p:nvPicPr>
        <p:blipFill>
          <a:blip r:embed="rId3"/>
          <a:stretch>
            <a:fillRect/>
          </a:stretch>
        </p:blipFill>
        <p:spPr>
          <a:xfrm>
            <a:off x="3646170" y="4228783"/>
            <a:ext cx="5580380" cy="254571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14985" y="601980"/>
            <a:ext cx="10346690" cy="741045"/>
          </a:xfrm>
          <a:prstGeom prst="rect">
            <a:avLst/>
          </a:prstGeom>
          <a:noFill/>
        </p:spPr>
        <p:txBody>
          <a:bodyPr wrap="square" rtlCol="0">
            <a:noAutofit/>
          </a:bodyPr>
          <a:p>
            <a:pPr marL="0" indent="0" algn="ctr">
              <a:buNone/>
            </a:pPr>
            <a:r>
              <a:rPr lang="vi-VN" altLang="en-US" sz="2800" b="1">
                <a:latin typeface="Times New Roman" panose="02020603050405020304" charset="0"/>
                <a:cs typeface="Times New Roman" panose="02020603050405020304" charset="0"/>
                <a:sym typeface="+mn-ea"/>
              </a:rPr>
              <a:t>V. KẾT LUẬN HƯỚNG PHÁT TRIỂN</a:t>
            </a:r>
            <a:r>
              <a:rPr lang="vi-VN" altLang="en-US" sz="2800" i="1">
                <a:latin typeface="Times New Roman" panose="02020603050405020304" charset="0"/>
                <a:cs typeface="Times New Roman" panose="02020603050405020304" charset="0"/>
                <a:sym typeface="+mn-ea"/>
              </a:rPr>
              <a:t> </a:t>
            </a:r>
            <a:endParaRPr lang="en-US" sz="2800"/>
          </a:p>
        </p:txBody>
      </p:sp>
      <p:sp>
        <p:nvSpPr>
          <p:cNvPr id="3" name="Text Box 2"/>
          <p:cNvSpPr txBox="1"/>
          <p:nvPr/>
        </p:nvSpPr>
        <p:spPr>
          <a:xfrm>
            <a:off x="90805" y="1410335"/>
            <a:ext cx="12191365" cy="5169535"/>
          </a:xfrm>
          <a:prstGeom prst="rect">
            <a:avLst/>
          </a:prstGeom>
        </p:spPr>
        <p:txBody>
          <a:bodyPr wrap="square">
            <a:spAutoFit/>
          </a:bodyPr>
          <a:p>
            <a:pPr defTabSz="266700">
              <a:lnSpc>
                <a:spcPct val="150000"/>
              </a:lnSpc>
              <a:spcAft>
                <a:spcPct val="0"/>
              </a:spcAft>
            </a:pPr>
            <a:r>
              <a:rPr lang="vi-VN" sz="2000" b="1" i="1">
                <a:solidFill>
                  <a:srgbClr val="000000"/>
                </a:solidFill>
                <a:latin typeface="Times New Roman" panose="02020603050405020304"/>
                <a:ea typeface="黑体"/>
              </a:rPr>
              <a:t>*</a:t>
            </a:r>
            <a:r>
              <a:rPr sz="2000" b="1" i="1">
                <a:solidFill>
                  <a:srgbClr val="000000"/>
                </a:solidFill>
                <a:latin typeface="Times New Roman" panose="02020603050405020304"/>
                <a:ea typeface="黑体"/>
              </a:rPr>
              <a:t>Về kiến thức</a:t>
            </a:r>
            <a:endParaRPr sz="2000" b="1" i="1">
              <a:solidFill>
                <a:srgbClr val="000000"/>
              </a:solidFill>
              <a:latin typeface="Times New Roman" panose="02020603050405020304"/>
              <a:ea typeface="黑体"/>
            </a:endParaRPr>
          </a:p>
          <a:p>
            <a:pPr algn="just" defTabSz="266700">
              <a:lnSpc>
                <a:spcPct val="150000"/>
              </a:lnSpc>
            </a:pPr>
            <a:r>
              <a:rPr sz="2000">
                <a:latin typeface="Times New Roman" panose="02020603050405020304"/>
                <a:ea typeface="Times New Roman" panose="02020603050405020304"/>
              </a:rPr>
              <a:t>- Sử dụng thành thạo ngôn ngữ PHP để tùy chỉnh giao diện và làm việc với Tailwind CSS Framework. </a:t>
            </a:r>
            <a:endParaRPr sz="2000">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rPr>
              <a:t>- Hiểu và vận được cách xử lý Backend cụ thể MySQL và ngôn ngữ PHP. </a:t>
            </a:r>
            <a:endParaRPr sz="2000">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rPr>
              <a:t>- Sử  dụng được CSS để làm cho bố cục, giao diện trang web thêm sinh động và đẹp mắt hơn </a:t>
            </a:r>
            <a:endParaRPr sz="2000">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rPr>
              <a:t>- Sử dụng được ngôn ngữ JavaScript để xử lý các sự kiện. </a:t>
            </a:r>
            <a:endParaRPr sz="2000">
              <a:latin typeface="Times New Roman" panose="02020603050405020304"/>
              <a:ea typeface="Times New Roman" panose="02020603050405020304"/>
            </a:endParaRPr>
          </a:p>
          <a:p>
            <a:pPr defTabSz="266700">
              <a:lnSpc>
                <a:spcPct val="150000"/>
              </a:lnSpc>
              <a:spcAft>
                <a:spcPct val="0"/>
              </a:spcAft>
            </a:pPr>
            <a:r>
              <a:rPr lang="vi-VN" sz="2000" b="1" i="1">
                <a:solidFill>
                  <a:srgbClr val="000000"/>
                </a:solidFill>
                <a:latin typeface="Times New Roman" panose="02020603050405020304"/>
                <a:ea typeface="黑体"/>
              </a:rPr>
              <a:t>*</a:t>
            </a:r>
            <a:r>
              <a:rPr sz="2000" b="1" i="1">
                <a:solidFill>
                  <a:srgbClr val="000000"/>
                </a:solidFill>
                <a:latin typeface="Times New Roman" panose="02020603050405020304"/>
                <a:ea typeface="黑体"/>
              </a:rPr>
              <a:t>Về ứng dụng </a:t>
            </a:r>
            <a:endParaRPr sz="2000" b="1" i="1">
              <a:solidFill>
                <a:srgbClr val="000000"/>
              </a:solidFill>
              <a:latin typeface="Times New Roman" panose="02020603050405020304"/>
              <a:ea typeface="黑体"/>
            </a:endParaRPr>
          </a:p>
          <a:p>
            <a:pPr algn="just" defTabSz="266700">
              <a:lnSpc>
                <a:spcPct val="150000"/>
              </a:lnSpc>
            </a:pPr>
            <a:r>
              <a:rPr sz="2000">
                <a:latin typeface="Times New Roman" panose="02020603050405020304"/>
                <a:ea typeface="Times New Roman" panose="02020603050405020304"/>
              </a:rPr>
              <a:t>- Ứng dụng thành công Tailwind CSS thiết kế giao diện website “Giới thiệu nhà hàng Ẩm thực Phương Nam,  đáp ứng các nhu cầu về: màu sắc, danh sách các món ăn, phân loại sản phẩm, trang chủ, đăng nhập, đăng ký.</a:t>
            </a:r>
            <a:endParaRPr sz="2000">
              <a:latin typeface="Times New Roman" panose="02020603050405020304"/>
              <a:ea typeface="Times New Roman" panose="02020603050405020304"/>
            </a:endParaRPr>
          </a:p>
          <a:p>
            <a:pPr defTabSz="266700">
              <a:lnSpc>
                <a:spcPct val="150000"/>
              </a:lnSpc>
              <a:spcAft>
                <a:spcPct val="0"/>
              </a:spcAft>
            </a:pPr>
            <a:r>
              <a:rPr lang="vi-VN" sz="2000" b="1" i="1">
                <a:solidFill>
                  <a:srgbClr val="000000"/>
                </a:solidFill>
                <a:latin typeface="Times New Roman" panose="02020603050405020304"/>
                <a:ea typeface="黑体"/>
              </a:rPr>
              <a:t>*</a:t>
            </a:r>
            <a:r>
              <a:rPr sz="2000" b="1" i="1">
                <a:solidFill>
                  <a:srgbClr val="000000"/>
                </a:solidFill>
                <a:latin typeface="Times New Roman" panose="02020603050405020304"/>
                <a:ea typeface="黑体"/>
              </a:rPr>
              <a:t>Về kỹ năng</a:t>
            </a:r>
            <a:endParaRPr sz="2000" b="1" i="1">
              <a:solidFill>
                <a:srgbClr val="000000"/>
              </a:solidFill>
              <a:latin typeface="Times New Roman" panose="02020603050405020304"/>
              <a:ea typeface="黑体"/>
            </a:endParaRPr>
          </a:p>
          <a:p>
            <a:pPr algn="just" defTabSz="266700">
              <a:lnSpc>
                <a:spcPct val="150000"/>
              </a:lnSpc>
            </a:pPr>
            <a:r>
              <a:rPr sz="2000">
                <a:latin typeface="Times New Roman" panose="02020603050405020304"/>
                <a:ea typeface="Times New Roman" panose="02020603050405020304"/>
              </a:rPr>
              <a:t>- Cải thiện tư duy phân tích và xây dựng website một cách hợp lý. </a:t>
            </a:r>
            <a:endParaRPr sz="2000">
              <a:latin typeface="Times New Roman" panose="02020603050405020304"/>
              <a:ea typeface="Times New Roman" panose="02020603050405020304"/>
            </a:endParaRPr>
          </a:p>
          <a:p>
            <a:pPr defTabSz="266700">
              <a:lnSpc>
                <a:spcPct val="150000"/>
              </a:lnSpc>
              <a:spcAft>
                <a:spcPct val="0"/>
              </a:spcAft>
            </a:pPr>
            <a:endParaRPr sz="2000">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76935" y="1479550"/>
            <a:ext cx="10765155" cy="4246245"/>
          </a:xfrm>
          <a:prstGeom prst="rect">
            <a:avLst/>
          </a:prstGeom>
          <a:noFill/>
        </p:spPr>
        <p:txBody>
          <a:bodyPr wrap="square" rtlCol="0" anchor="t">
            <a:spAutoFit/>
          </a:bodyPr>
          <a:p>
            <a:pPr defTabSz="266700">
              <a:lnSpc>
                <a:spcPct val="150000"/>
              </a:lnSpc>
              <a:spcAft>
                <a:spcPct val="0"/>
              </a:spcAft>
            </a:pPr>
            <a:r>
              <a:rPr lang="vi-VN" sz="2000" b="1" i="1">
                <a:solidFill>
                  <a:srgbClr val="000000"/>
                </a:solidFill>
                <a:latin typeface="Times New Roman" panose="02020603050405020304"/>
                <a:ea typeface="黑体"/>
                <a:sym typeface="+mn-ea"/>
              </a:rPr>
              <a:t>*H</a:t>
            </a:r>
            <a:r>
              <a:rPr sz="2000" b="1" i="1">
                <a:solidFill>
                  <a:srgbClr val="000000"/>
                </a:solidFill>
                <a:latin typeface="Times New Roman" panose="02020603050405020304"/>
                <a:ea typeface="黑体"/>
                <a:sym typeface="+mn-ea"/>
              </a:rPr>
              <a:t>ướng phát triển</a:t>
            </a:r>
            <a:endParaRPr sz="2000" b="1" i="1">
              <a:solidFill>
                <a:srgbClr val="000000"/>
              </a:solidFill>
              <a:latin typeface="Times New Roman" panose="02020603050405020304"/>
              <a:ea typeface="黑体"/>
            </a:endParaRPr>
          </a:p>
          <a:p>
            <a:pPr algn="just" defTabSz="266700">
              <a:lnSpc>
                <a:spcPct val="150000"/>
              </a:lnSpc>
            </a:pPr>
            <a:r>
              <a:rPr lang="vi-VN" sz="2000">
                <a:latin typeface="Times New Roman" panose="02020603050405020304"/>
                <a:ea typeface="Times New Roman" panose="02020603050405020304"/>
                <a:sym typeface="+mn-ea"/>
              </a:rPr>
              <a:t>- </a:t>
            </a:r>
            <a:r>
              <a:rPr sz="2000">
                <a:latin typeface="Times New Roman" panose="02020603050405020304"/>
                <a:ea typeface="Times New Roman" panose="02020603050405020304"/>
                <a:sym typeface="+mn-ea"/>
              </a:rPr>
              <a:t>Do thời gian thực hiện đề tài có giới hạn nên kiến thức về tìm hiểu về Tailwind và Backend còn hạn chế. Nên hy vọng trong thời gian sắp tới tôi sẽ xây dựng và bổ sung thêm các chức năng sau: </a:t>
            </a:r>
            <a:endParaRPr sz="2000">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sym typeface="+mn-ea"/>
              </a:rPr>
              <a:t>- Giao diện website tạo ra còn chưa được phong phú và đẹp mắt chạm tới người dùng. </a:t>
            </a:r>
            <a:endParaRPr sz="2000">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sym typeface="+mn-ea"/>
              </a:rPr>
              <a:t>- Xây dựng thêm chức năng đặt bàn , chức năng thanh toán online xử lý bằng Backend. </a:t>
            </a:r>
            <a:endParaRPr sz="2000">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sym typeface="+mn-ea"/>
              </a:rPr>
              <a:t>- Trang quản trị khi người dùng đặt hàng do Admin và nhân viên quản trị. </a:t>
            </a:r>
            <a:endParaRPr sz="2000">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sym typeface="+mn-ea"/>
              </a:rPr>
              <a:t>- Chức năng mua hàng online</a:t>
            </a:r>
            <a:endParaRPr sz="2000">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sym typeface="+mn-ea"/>
              </a:rPr>
              <a:t>- Hiển thị giao diện dễ sử dụng cho người dùng. </a:t>
            </a:r>
            <a:endParaRPr sz="2000">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sym typeface="+mn-ea"/>
              </a:rPr>
              <a:t> </a:t>
            </a:r>
            <a:endParaRPr lang="en-US" sz="2000">
              <a:latin typeface="Times New Roman" panose="02020603050405020304"/>
              <a:ea typeface="Times New Roman" panose="02020603050405020304"/>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819785" y="751840"/>
            <a:ext cx="11071225" cy="5692775"/>
          </a:xfrm>
          <a:prstGeom prst="rect">
            <a:avLst/>
          </a:prstGeom>
          <a:noFill/>
        </p:spPr>
        <p:txBody>
          <a:bodyPr wrap="square" rtlCol="0" anchor="t">
            <a:spAutoFit/>
          </a:bodyPr>
          <a:p>
            <a:r>
              <a:rPr lang="en-US" altLang="en-US" sz="2800" b="1">
                <a:latin typeface="Times New Roman" panose="02020603050405020304" charset="0"/>
                <a:cs typeface="Times New Roman" panose="02020603050405020304" charset="0"/>
                <a:sym typeface="+mn-ea"/>
              </a:rPr>
              <a:t>Các thành phần chính bao gồm:  </a:t>
            </a:r>
            <a:endParaRPr lang="en-US" altLang="en-US" sz="2400" b="1">
              <a:latin typeface="Times New Roman" panose="02020603050405020304" charset="0"/>
              <a:cs typeface="Times New Roman" panose="02020603050405020304" charset="0"/>
              <a:sym typeface="+mn-ea"/>
            </a:endParaRPr>
          </a:p>
          <a:p>
            <a:endParaRPr lang="en-US" altLang="en-US" sz="2400" b="1">
              <a:latin typeface="Times New Roman" panose="02020603050405020304" charset="0"/>
              <a:cs typeface="Times New Roman" panose="02020603050405020304" charset="0"/>
            </a:endParaRPr>
          </a:p>
          <a:p>
            <a:r>
              <a:rPr lang="en-US" altLang="en-US" sz="2400" b="1" i="1">
                <a:latin typeface="Times New Roman" panose="02020603050405020304" charset="0"/>
                <a:cs typeface="Times New Roman" panose="02020603050405020304" charset="0"/>
                <a:sym typeface="+mn-ea"/>
              </a:rPr>
              <a:t>1. Đánh giá nhu cầu và đặc điểm:</a:t>
            </a:r>
            <a:r>
              <a:rPr lang="vi-VN" altLang="en-US" sz="2400">
                <a:latin typeface="Times New Roman" panose="02020603050405020304" charset="0"/>
                <a:cs typeface="Times New Roman" panose="02020603050405020304" charset="0"/>
                <a:sym typeface="+mn-ea"/>
              </a:rPr>
              <a:t> </a:t>
            </a:r>
            <a:r>
              <a:rPr lang="en-US" altLang="en-US" sz="2400">
                <a:latin typeface="Times New Roman" panose="02020603050405020304" charset="0"/>
                <a:cs typeface="Times New Roman" panose="02020603050405020304" charset="0"/>
                <a:sym typeface="+mn-ea"/>
              </a:rPr>
              <a:t>Thiết kế tập trung vào nghệ thuật ẩm thực miền Nam, phù hợp với đối tượng mục tiêu (cư dân địa phương và khách nước ngoài).  </a:t>
            </a:r>
            <a:endParaRPr lang="en-US" altLang="en-US" sz="2400">
              <a:latin typeface="Times New Roman" panose="02020603050405020304" charset="0"/>
              <a:cs typeface="Times New Roman" panose="02020603050405020304" charset="0"/>
            </a:endParaRPr>
          </a:p>
          <a:p>
            <a:r>
              <a:rPr lang="en-US" altLang="en-US" sz="2400" b="1" i="1">
                <a:latin typeface="Times New Roman" panose="02020603050405020304" charset="0"/>
                <a:cs typeface="Times New Roman" panose="02020603050405020304" charset="0"/>
                <a:sym typeface="+mn-ea"/>
              </a:rPr>
              <a:t>2. Lập kế hoạch trang web:</a:t>
            </a:r>
            <a:r>
              <a:rPr lang="en-US" altLang="en-US" sz="2400">
                <a:latin typeface="Times New Roman" panose="02020603050405020304" charset="0"/>
                <a:cs typeface="Times New Roman" panose="02020603050405020304" charset="0"/>
                <a:sym typeface="+mn-ea"/>
              </a:rPr>
              <a:t> Phát triển các phần như giới thiệu, thực đơn, không gian nhà hàng, liên hệ và tích hợp chức năng đặt hàng/đặt chỗ trực tuyến.  </a:t>
            </a:r>
            <a:endParaRPr lang="en-US" altLang="en-US" sz="2400">
              <a:latin typeface="Times New Roman" panose="02020603050405020304" charset="0"/>
              <a:cs typeface="Times New Roman" panose="02020603050405020304" charset="0"/>
            </a:endParaRPr>
          </a:p>
          <a:p>
            <a:r>
              <a:rPr lang="en-US" altLang="en-US" sz="2400" b="1" i="1">
                <a:latin typeface="Times New Roman" panose="02020603050405020304" charset="0"/>
                <a:cs typeface="Times New Roman" panose="02020603050405020304" charset="0"/>
                <a:sym typeface="+mn-ea"/>
              </a:rPr>
              <a:t>3. Chọn công nghệ: </a:t>
            </a:r>
            <a:r>
              <a:rPr lang="en-US" altLang="en-US" sz="2400">
                <a:latin typeface="Times New Roman" panose="02020603050405020304" charset="0"/>
                <a:cs typeface="Times New Roman" panose="02020603050405020304" charset="0"/>
                <a:sym typeface="+mn-ea"/>
              </a:rPr>
              <a:t>Sử dụng HTML, CSS và Tailwind CSS để tạo giao diện hiện đại, phản hồi tốt trên nhiều thiết bị.  </a:t>
            </a:r>
            <a:endParaRPr lang="en-US" altLang="en-US" sz="2400">
              <a:latin typeface="Times New Roman" panose="02020603050405020304" charset="0"/>
              <a:cs typeface="Times New Roman" panose="02020603050405020304" charset="0"/>
            </a:endParaRPr>
          </a:p>
          <a:p>
            <a:r>
              <a:rPr lang="en-US" altLang="en-US" sz="2400" b="1" i="1">
                <a:latin typeface="Times New Roman" panose="02020603050405020304" charset="0"/>
                <a:cs typeface="Times New Roman" panose="02020603050405020304" charset="0"/>
                <a:sym typeface="+mn-ea"/>
              </a:rPr>
              <a:t>4. Cải thiện UX: </a:t>
            </a:r>
            <a:r>
              <a:rPr lang="en-US" altLang="en-US" sz="2400">
                <a:latin typeface="Times New Roman" panose="02020603050405020304" charset="0"/>
                <a:cs typeface="Times New Roman" panose="02020603050405020304" charset="0"/>
                <a:sym typeface="+mn-ea"/>
              </a:rPr>
              <a:t>Thiết kế hình ảnh và chức năng thân thiện, đảm bảo sự thoải mái cho người dùng.  </a:t>
            </a:r>
            <a:endParaRPr lang="en-US" altLang="en-US" sz="2400">
              <a:latin typeface="Times New Roman" panose="02020603050405020304" charset="0"/>
              <a:cs typeface="Times New Roman" panose="02020603050405020304" charset="0"/>
            </a:endParaRPr>
          </a:p>
          <a:p>
            <a:endParaRPr lang="en-US" altLang="en-US" sz="2400">
              <a:latin typeface="Times New Roman" panose="02020603050405020304" charset="0"/>
              <a:cs typeface="Times New Roman" panose="02020603050405020304" charset="0"/>
            </a:endParaRPr>
          </a:p>
          <a:p>
            <a:r>
              <a:rPr lang="vi-VN" altLang="en-US" sz="2400">
                <a:latin typeface="Times New Roman" panose="02020603050405020304" charset="0"/>
                <a:cs typeface="Times New Roman" panose="02020603050405020304" charset="0"/>
                <a:sym typeface="+mn-ea"/>
              </a:rPr>
              <a:t>=&gt;</a:t>
            </a:r>
            <a:r>
              <a:rPr lang="en-US" altLang="en-US" sz="2400" i="1">
                <a:latin typeface="Times New Roman" panose="02020603050405020304" charset="0"/>
                <a:cs typeface="Times New Roman" panose="02020603050405020304" charset="0"/>
                <a:sym typeface="+mn-ea"/>
              </a:rPr>
              <a:t>Nghiên cứu còn đánh giá thiết kế từ các nhà hàng cạnh tranh, thử nghiệm tính khả dụng trên nhiều thiết bị, và đảm bảo nhất quán trong thiết kế. Mục tiêu là không chỉ tạo giao diện hấp dẫn mà còn hỗ trợ quá trình chuyển đổi số, tăng cường khả năng cạnh tranh của nhà hàng.</a:t>
            </a:r>
            <a:endParaRPr lang="en-US" altLang="en-US" sz="2400" i="1">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443990" y="501015"/>
            <a:ext cx="9188450" cy="6000750"/>
          </a:xfrm>
          <a:prstGeom prst="rect">
            <a:avLst/>
          </a:prstGeom>
        </p:spPr>
        <p:txBody>
          <a:bodyPr wrap="square">
            <a:spAutoFit/>
          </a:bodyPr>
          <a:p>
            <a:pPr algn="ctr" defTabSz="266700">
              <a:lnSpc>
                <a:spcPct val="150000"/>
              </a:lnSpc>
              <a:spcAft>
                <a:spcPct val="0"/>
              </a:spcAft>
            </a:pPr>
            <a:r>
              <a:rPr sz="2800" b="1" cap="all">
                <a:solidFill>
                  <a:srgbClr val="000000"/>
                </a:solidFill>
                <a:latin typeface="Times New Roman" panose="02020603050405020304"/>
                <a:ea typeface="黑体"/>
              </a:rPr>
              <a:t>DANH MỤC TÀI LIỆU THAM KHẢO</a:t>
            </a:r>
            <a:endParaRPr sz="2800" b="1" cap="all">
              <a:solidFill>
                <a:srgbClr val="000000"/>
              </a:solidFill>
              <a:latin typeface="Times New Roman" panose="02020603050405020304"/>
              <a:ea typeface="黑体"/>
            </a:endParaRPr>
          </a:p>
          <a:p>
            <a:pPr algn="ctr" defTabSz="266700">
              <a:lnSpc>
                <a:spcPct val="150000"/>
              </a:lnSpc>
              <a:spcAft>
                <a:spcPct val="0"/>
              </a:spcAft>
            </a:pPr>
            <a:endParaRPr sz="2800" b="1" cap="all">
              <a:solidFill>
                <a:srgbClr val="000000"/>
              </a:solidFill>
              <a:latin typeface="Times New Roman" panose="02020603050405020304"/>
              <a:ea typeface="黑体"/>
            </a:endParaRPr>
          </a:p>
          <a:p>
            <a:pPr algn="just" defTabSz="266700">
              <a:lnSpc>
                <a:spcPct val="150000"/>
              </a:lnSpc>
            </a:pPr>
            <a:r>
              <a:rPr sz="2000">
                <a:latin typeface="Times New Roman" panose="02020603050405020304"/>
                <a:ea typeface="Times New Roman" panose="02020603050405020304"/>
              </a:rPr>
              <a:t>[1] Đồ án cơ sở ngành Tìm hiểu ReactJS và ứng dụng xây dựng website bán đồ ăn vặt giáo viên hướng dẫn Phạm Minh Đương </a:t>
            </a:r>
            <a:endParaRPr sz="2000">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rPr>
              <a:t>[2] </a:t>
            </a:r>
            <a:r>
              <a:rPr sz="2000" u="sng">
                <a:solidFill>
                  <a:srgbClr val="0563C1"/>
                </a:solidFill>
                <a:latin typeface="Times New Roman" panose="02020603050405020304"/>
                <a:ea typeface="Times New Roman" panose="02020603050405020304"/>
              </a:rPr>
              <a:t>https://vn.got-it.ai/blog/mysql-la-gi-tim-hieu-he-quan-tri-co-so-du-lieu-mysql </a:t>
            </a:r>
            <a:endParaRPr sz="2000" u="sng">
              <a:solidFill>
                <a:srgbClr val="0563C1"/>
              </a:solidFill>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rPr>
              <a:t>[3] </a:t>
            </a:r>
            <a:r>
              <a:rPr sz="2000" u="sng">
                <a:solidFill>
                  <a:srgbClr val="0563C1"/>
                </a:solidFill>
                <a:latin typeface="Times New Roman" panose="02020603050405020304"/>
                <a:ea typeface="Times New Roman" panose="02020603050405020304"/>
              </a:rPr>
              <a:t>https://nerdcave.com/tailwind-cheat-sheet</a:t>
            </a:r>
            <a:endParaRPr sz="2000" u="sng">
              <a:solidFill>
                <a:srgbClr val="0563C1"/>
              </a:solidFill>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rPr>
              <a:t>[4] </a:t>
            </a:r>
            <a:r>
              <a:rPr sz="2000" u="sng">
                <a:solidFill>
                  <a:srgbClr val="0563C1"/>
                </a:solidFill>
                <a:latin typeface="Times New Roman" panose="02020603050405020304"/>
                <a:ea typeface="Times New Roman" panose="02020603050405020304"/>
                <a:hlinkClick r:id="rId1"/>
              </a:rPr>
              <a:t>https://www.youtube.com/c/TailwindLabs</a:t>
            </a:r>
            <a:endParaRPr sz="2000" u="sng">
              <a:solidFill>
                <a:srgbClr val="0563C1"/>
              </a:solidFill>
              <a:latin typeface="Times New Roman" panose="02020603050405020304"/>
              <a:ea typeface="Times New Roman" panose="02020603050405020304"/>
              <a:hlinkClick r:id="rId1"/>
            </a:endParaRPr>
          </a:p>
          <a:p>
            <a:pPr algn="just" defTabSz="266700">
              <a:lnSpc>
                <a:spcPct val="150000"/>
              </a:lnSpc>
            </a:pPr>
            <a:r>
              <a:rPr sz="2000">
                <a:latin typeface="Times New Roman" panose="02020603050405020304"/>
                <a:ea typeface="Times New Roman" panose="02020603050405020304"/>
              </a:rPr>
              <a:t>[5] </a:t>
            </a:r>
            <a:r>
              <a:rPr sz="2000" u="sng">
                <a:solidFill>
                  <a:srgbClr val="0563C1"/>
                </a:solidFill>
                <a:latin typeface="Times New Roman" panose="02020603050405020304"/>
                <a:ea typeface="Times New Roman" panose="02020603050405020304"/>
              </a:rPr>
              <a:t>https://www.w3schools.com/mysql/ </a:t>
            </a:r>
            <a:endParaRPr sz="2000" u="sng">
              <a:solidFill>
                <a:srgbClr val="0563C1"/>
              </a:solidFill>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rPr>
              <a:t>[6] https://</a:t>
            </a:r>
            <a:r>
              <a:rPr sz="2000" u="sng">
                <a:solidFill>
                  <a:srgbClr val="0563C1"/>
                </a:solidFill>
                <a:latin typeface="Times New Roman" panose="02020603050405020304"/>
                <a:ea typeface="Times New Roman" panose="02020603050405020304"/>
              </a:rPr>
              <a:t>/www.w3schools.com/html/css/javascript</a:t>
            </a:r>
            <a:endParaRPr sz="2000" u="sng">
              <a:solidFill>
                <a:srgbClr val="0563C1"/>
              </a:solidFill>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rPr>
              <a:t>[7] </a:t>
            </a:r>
            <a:r>
              <a:rPr sz="2000" u="sng">
                <a:solidFill>
                  <a:srgbClr val="0563C1"/>
                </a:solidFill>
                <a:latin typeface="Times New Roman" panose="02020603050405020304"/>
                <a:ea typeface="Times New Roman" panose="02020603050405020304"/>
                <a:hlinkClick r:id="rId2"/>
              </a:rPr>
              <a:t>https://www.php.net/manual/</a:t>
            </a:r>
            <a:endParaRPr sz="2000" u="sng">
              <a:solidFill>
                <a:srgbClr val="0563C1"/>
              </a:solidFill>
              <a:latin typeface="Times New Roman" panose="02020603050405020304"/>
              <a:ea typeface="Times New Roman" panose="02020603050405020304"/>
              <a:hlinkClick r:id="rId2"/>
            </a:endParaRPr>
          </a:p>
          <a:p>
            <a:pPr algn="just" defTabSz="266700">
              <a:lnSpc>
                <a:spcPct val="150000"/>
              </a:lnSpc>
            </a:pPr>
            <a:r>
              <a:rPr sz="2000">
                <a:latin typeface="Times New Roman" panose="02020603050405020304"/>
                <a:ea typeface="Times New Roman" panose="02020603050405020304"/>
              </a:rPr>
              <a:t>[8] https://chat.openai.com/</a:t>
            </a:r>
            <a:endParaRPr sz="2000">
              <a:latin typeface="Times New Roman" panose="02020603050405020304"/>
              <a:ea typeface="Times New Roman" panose="02020603050405020304"/>
            </a:endParaRPr>
          </a:p>
          <a:p>
            <a:pPr algn="just" defTabSz="266700">
              <a:lnSpc>
                <a:spcPct val="150000"/>
              </a:lnSpc>
            </a:pPr>
            <a:r>
              <a:rPr sz="2000">
                <a:latin typeface="Times New Roman" panose="02020603050405020304"/>
                <a:ea typeface="Times New Roman" panose="02020603050405020304"/>
              </a:rPr>
              <a:t> </a:t>
            </a:r>
            <a:endParaRPr sz="2000">
              <a:latin typeface="Times New Roman" panose="02020603050405020304"/>
              <a:ea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23265" y="2176780"/>
            <a:ext cx="11364595" cy="3476625"/>
          </a:xfrm>
          <a:prstGeom prst="rect">
            <a:avLst/>
          </a:prstGeom>
          <a:noFill/>
        </p:spPr>
        <p:txBody>
          <a:bodyPr wrap="square" rtlCol="0">
            <a:spAutoFit/>
          </a:bodyPr>
          <a:p>
            <a:r>
              <a:rPr lang="vi-VN" altLang="en-US" sz="4400">
                <a:latin typeface="Times New Roman" panose="02020603050405020304" charset="0"/>
                <a:cs typeface="Times New Roman" panose="02020603050405020304" charset="0"/>
              </a:rPr>
              <a:t>CÁM ƠN THẦY CÔ VÀ CÁC BẠN ĐÃ LẮNG NGHE BÀI THUYẾT TRÌNH CỦA TÔI, XIN CÁM ƠN TẤT CẢ MỌI NGƯỜI CHÚC MỌI NGƯỜI CÓ MỘT NĂM MỚI AN KHANG THỊNH VƯỢNG!</a:t>
            </a:r>
            <a:endParaRPr lang="vi-VN" altLang="en-US" sz="44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69515" y="500380"/>
            <a:ext cx="6494145" cy="1198880"/>
          </a:xfrm>
          <a:prstGeom prst="rect">
            <a:avLst/>
          </a:prstGeom>
          <a:noFill/>
        </p:spPr>
        <p:txBody>
          <a:bodyPr wrap="square" rtlCol="0">
            <a:spAutoFit/>
          </a:bodyPr>
          <a:p>
            <a:r>
              <a:rPr lang="vi-VN" altLang="en-US" sz="3600" b="1" i="1">
                <a:latin typeface="Times New Roman" panose="02020603050405020304" charset="0"/>
                <a:cs typeface="Times New Roman" panose="02020603050405020304" charset="0"/>
              </a:rPr>
              <a:t>II. NGHIÊN CỨU LÝ THUYẾT</a:t>
            </a:r>
            <a:endParaRPr lang="vi-VN" altLang="en-US" sz="3600" b="1" i="1">
              <a:latin typeface="Times New Roman" panose="02020603050405020304" charset="0"/>
              <a:cs typeface="Times New Roman" panose="02020603050405020304" charset="0"/>
            </a:endParaRPr>
          </a:p>
        </p:txBody>
      </p:sp>
      <p:sp>
        <p:nvSpPr>
          <p:cNvPr id="3" name="Text Box 2"/>
          <p:cNvSpPr txBox="1"/>
          <p:nvPr/>
        </p:nvSpPr>
        <p:spPr>
          <a:xfrm>
            <a:off x="462915" y="1842135"/>
            <a:ext cx="4064000" cy="521970"/>
          </a:xfrm>
          <a:prstGeom prst="rect">
            <a:avLst/>
          </a:prstGeom>
          <a:noFill/>
        </p:spPr>
        <p:txBody>
          <a:bodyPr wrap="square" rtlCol="0">
            <a:spAutoFit/>
          </a:bodyPr>
          <a:p>
            <a:r>
              <a:rPr lang="vi-VN" altLang="en-US" sz="2800" b="1">
                <a:latin typeface="Times New Roman" panose="02020603050405020304" charset="0"/>
                <a:cs typeface="Times New Roman" panose="02020603050405020304" charset="0"/>
              </a:rPr>
              <a:t>1. Môi trường lập trình</a:t>
            </a:r>
            <a:endParaRPr lang="vi-VN" altLang="en-US" sz="2800" b="1">
              <a:latin typeface="Times New Roman" panose="02020603050405020304" charset="0"/>
              <a:cs typeface="Times New Roman" panose="02020603050405020304" charset="0"/>
            </a:endParaRPr>
          </a:p>
        </p:txBody>
      </p:sp>
      <p:sp>
        <p:nvSpPr>
          <p:cNvPr id="4" name="Text Box 3"/>
          <p:cNvSpPr txBox="1"/>
          <p:nvPr/>
        </p:nvSpPr>
        <p:spPr>
          <a:xfrm>
            <a:off x="607695" y="2961005"/>
            <a:ext cx="11054715" cy="2306955"/>
          </a:xfrm>
          <a:prstGeom prst="rect">
            <a:avLst/>
          </a:prstGeom>
          <a:noFill/>
        </p:spPr>
        <p:txBody>
          <a:bodyPr wrap="square" rtlCol="0">
            <a:spAutoFit/>
          </a:bodyPr>
          <a:p>
            <a:r>
              <a:rPr lang="en-US" altLang="en-US" sz="2400">
                <a:latin typeface="Times New Roman" panose="02020603050405020304" charset="0"/>
                <a:cs typeface="Times New Roman" panose="02020603050405020304" charset="0"/>
              </a:rPr>
              <a:t>- Visual code là môi tr</a:t>
            </a:r>
            <a:r>
              <a:rPr lang="en-US" altLang="en-US" sz="2400">
                <a:latin typeface="Times New Roman" panose="02020603050405020304" charset="0"/>
                <a:cs typeface="Times New Roman" panose="02020603050405020304" charset="0"/>
              </a:rPr>
              <a:t>ư</a:t>
            </a:r>
            <a:r>
              <a:rPr lang="en-US" altLang="en-US" sz="2400">
                <a:latin typeface="Times New Roman" panose="02020603050405020304" charset="0"/>
                <a:cs typeface="Times New Roman" panose="02020603050405020304" charset="0"/>
              </a:rPr>
              <a:t>ờng viết code khá nổi tiếng hiện nay </a:t>
            </a:r>
            <a:r>
              <a:rPr lang="en-US" altLang="en-US" sz="2400">
                <a:latin typeface="Times New Roman" panose="02020603050405020304" charset="0"/>
                <a:cs typeface="Times New Roman" panose="02020603050405020304" charset="0"/>
              </a:rPr>
              <a:t>đư</a:t>
            </a:r>
            <a:r>
              <a:rPr lang="en-US" altLang="en-US" sz="2400">
                <a:latin typeface="Times New Roman" panose="02020603050405020304" charset="0"/>
                <a:cs typeface="Times New Roman" panose="02020603050405020304" charset="0"/>
              </a:rPr>
              <a:t>ợc các lập trình viên sử dụng nhiều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thực hiện các công việc nh</a:t>
            </a:r>
            <a:r>
              <a:rPr lang="en-US" altLang="en-US" sz="2400">
                <a:latin typeface="Times New Roman" panose="02020603050405020304" charset="0"/>
                <a:cs typeface="Times New Roman" panose="02020603050405020304" charset="0"/>
              </a:rPr>
              <a:t>ư</a:t>
            </a:r>
            <a:r>
              <a:rPr lang="en-US" altLang="en-US" sz="2400">
                <a:latin typeface="Times New Roman" panose="02020603050405020304" charset="0"/>
                <a:cs typeface="Times New Roman" panose="02020603050405020304" charset="0"/>
              </a:rPr>
              <a:t> lập trình các ngôn ngữ nh</a:t>
            </a:r>
            <a:r>
              <a:rPr lang="en-US" altLang="en-US" sz="2400">
                <a:latin typeface="Times New Roman" panose="02020603050405020304" charset="0"/>
                <a:cs typeface="Times New Roman" panose="02020603050405020304" charset="0"/>
              </a:rPr>
              <a:t>ư</a:t>
            </a:r>
            <a:r>
              <a:rPr lang="en-US" altLang="en-US" sz="2400">
                <a:highlight>
                  <a:srgbClr val="FFFF00"/>
                </a:highlight>
                <a:latin typeface="Times New Roman" panose="02020603050405020304" charset="0"/>
                <a:cs typeface="Times New Roman" panose="02020603050405020304" charset="0"/>
              </a:rPr>
              <a:t> C, C++, Java</a:t>
            </a:r>
            <a:r>
              <a:rPr lang="en-US" altLang="en-US" sz="2400">
                <a:latin typeface="Times New Roman" panose="02020603050405020304" charset="0"/>
                <a:cs typeface="Times New Roman" panose="02020603050405020304" charset="0"/>
              </a:rPr>
              <a:t>, </a:t>
            </a:r>
            <a:r>
              <a:rPr lang="en-US" altLang="en-US" sz="2400">
                <a:highlight>
                  <a:srgbClr val="FFFF00"/>
                </a:highlight>
                <a:latin typeface="Times New Roman" panose="02020603050405020304" charset="0"/>
                <a:cs typeface="Times New Roman" panose="02020603050405020304" charset="0"/>
              </a:rPr>
              <a:t>SQL Server</a:t>
            </a:r>
            <a:r>
              <a:rPr lang="en-US" altLang="en-US" sz="2400">
                <a:latin typeface="Times New Roman" panose="02020603050405020304" charset="0"/>
                <a:cs typeface="Times New Roman" panose="02020603050405020304" charset="0"/>
              </a:rPr>
              <a:t>.  Biết </a:t>
            </a:r>
            <a:r>
              <a:rPr lang="en-US" altLang="en-US" sz="2400">
                <a:latin typeface="Times New Roman" panose="02020603050405020304" charset="0"/>
                <a:cs typeface="Times New Roman" panose="02020603050405020304" charset="0"/>
              </a:rPr>
              <a:t>đư</a:t>
            </a:r>
            <a:r>
              <a:rPr lang="en-US" altLang="en-US" sz="2400">
                <a:latin typeface="Times New Roman" panose="02020603050405020304" charset="0"/>
                <a:cs typeface="Times New Roman" panose="02020603050405020304" charset="0"/>
              </a:rPr>
              <a:t>ợc các lợi thế mà Visual code mang lại. Với nhiều các Extensions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a dạng nh</a:t>
            </a:r>
            <a:r>
              <a:rPr lang="en-US" altLang="en-US" sz="2400">
                <a:latin typeface="Times New Roman" panose="02020603050405020304" charset="0"/>
                <a:cs typeface="Times New Roman" panose="02020603050405020304" charset="0"/>
              </a:rPr>
              <a:t>ư</a:t>
            </a:r>
            <a:r>
              <a:rPr lang="en-US" altLang="en-US" sz="2400">
                <a:latin typeface="Times New Roman" panose="02020603050405020304" charset="0"/>
                <a:cs typeface="Times New Roman" panose="02020603050405020304" charset="0"/>
              </a:rPr>
              <a:t> tự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ộng hiển các gợi </a:t>
            </a:r>
            <a:r>
              <a:rPr lang="en-US" altLang="en-US" sz="2400">
                <a:latin typeface="Times New Roman" panose="02020603050405020304" charset="0"/>
                <a:cs typeface="Times New Roman" panose="02020603050405020304" charset="0"/>
              </a:rPr>
              <a:t>ý</a:t>
            </a:r>
            <a:r>
              <a:rPr lang="en-US" altLang="en-US" sz="2400">
                <a:latin typeface="Times New Roman" panose="02020603050405020304" charset="0"/>
                <a:cs typeface="Times New Roman" panose="02020603050405020304" charset="0"/>
              </a:rPr>
              <a:t> về câu lệnh code, tôi c</a:t>
            </a:r>
            <a:r>
              <a:rPr lang="en-US" altLang="en-US" sz="2400">
                <a:latin typeface="Times New Roman" panose="02020603050405020304" charset="0"/>
                <a:cs typeface="Times New Roman" panose="02020603050405020304" charset="0"/>
              </a:rPr>
              <a:t>ũ</a:t>
            </a:r>
            <a:r>
              <a:rPr lang="en-US" altLang="en-US" sz="2400">
                <a:latin typeface="Times New Roman" panose="02020603050405020304" charset="0"/>
                <a:cs typeface="Times New Roman" panose="02020603050405020304" charset="0"/>
              </a:rPr>
              <a:t>ng sử dụng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Thiết kế frontend cho trang web mình. Cách tải rất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ơn giản. Các bạn vào trình duyệt google tìm từ khoá Visual Code.</a:t>
            </a:r>
            <a:endParaRPr lang="en-US" altLang="en-US"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90395" y="694055"/>
            <a:ext cx="4064000" cy="521970"/>
          </a:xfrm>
          <a:prstGeom prst="rect">
            <a:avLst/>
          </a:prstGeom>
          <a:noFill/>
        </p:spPr>
        <p:txBody>
          <a:bodyPr wrap="square" rtlCol="0">
            <a:spAutoFit/>
          </a:bodyPr>
          <a:p>
            <a:r>
              <a:rPr lang="vi-VN" altLang="en-US" sz="2800" b="1">
                <a:latin typeface="Times New Roman" panose="02020603050405020304" charset="0"/>
                <a:cs typeface="Times New Roman" panose="02020603050405020304" charset="0"/>
              </a:rPr>
              <a:t>2. Cài đặt Xampp</a:t>
            </a:r>
            <a:endParaRPr lang="vi-VN" altLang="en-US" sz="2800" b="1">
              <a:latin typeface="Times New Roman" panose="02020603050405020304" charset="0"/>
              <a:cs typeface="Times New Roman" panose="02020603050405020304" charset="0"/>
            </a:endParaRPr>
          </a:p>
        </p:txBody>
      </p:sp>
      <p:sp>
        <p:nvSpPr>
          <p:cNvPr id="3" name="Text Box 2"/>
          <p:cNvSpPr txBox="1"/>
          <p:nvPr/>
        </p:nvSpPr>
        <p:spPr>
          <a:xfrm>
            <a:off x="415290" y="1378585"/>
            <a:ext cx="11508740" cy="3276600"/>
          </a:xfrm>
          <a:prstGeom prst="rect">
            <a:avLst/>
          </a:prstGeom>
          <a:noFill/>
        </p:spPr>
        <p:txBody>
          <a:bodyPr wrap="square" rtlCol="0">
            <a:spAutoFit/>
          </a:bodyPr>
          <a:p>
            <a:r>
              <a:rPr lang="en-US" altLang="en-US" sz="2300">
                <a:latin typeface="Times New Roman" panose="02020603050405020304" charset="0"/>
                <a:cs typeface="Times New Roman" panose="02020603050405020304" charset="0"/>
              </a:rPr>
              <a:t>- </a:t>
            </a:r>
            <a:r>
              <a:rPr lang="en-US" altLang="en-US" sz="2300">
                <a:latin typeface="Times New Roman" panose="02020603050405020304" charset="0"/>
                <a:cs typeface="Times New Roman" panose="02020603050405020304" charset="0"/>
              </a:rPr>
              <a:t>Đ</a:t>
            </a:r>
            <a:r>
              <a:rPr lang="en-US" altLang="en-US" sz="2300">
                <a:latin typeface="Times New Roman" panose="02020603050405020304" charset="0"/>
                <a:cs typeface="Times New Roman" panose="02020603050405020304" charset="0"/>
              </a:rPr>
              <a:t>ể trang web mình có thể hoạt </a:t>
            </a:r>
            <a:r>
              <a:rPr lang="en-US" altLang="en-US" sz="2300">
                <a:latin typeface="Times New Roman" panose="02020603050405020304" charset="0"/>
                <a:cs typeface="Times New Roman" panose="02020603050405020304" charset="0"/>
              </a:rPr>
              <a:t>đ</a:t>
            </a:r>
            <a:r>
              <a:rPr lang="en-US" altLang="en-US" sz="2300">
                <a:latin typeface="Times New Roman" panose="02020603050405020304" charset="0"/>
                <a:cs typeface="Times New Roman" panose="02020603050405020304" charset="0"/>
              </a:rPr>
              <a:t>ộng tốt c</a:t>
            </a:r>
            <a:r>
              <a:rPr lang="en-US" altLang="en-US" sz="2300">
                <a:latin typeface="Times New Roman" panose="02020603050405020304" charset="0"/>
                <a:cs typeface="Times New Roman" panose="02020603050405020304" charset="0"/>
              </a:rPr>
              <a:t>ũ</a:t>
            </a:r>
            <a:r>
              <a:rPr lang="en-US" altLang="en-US" sz="2300">
                <a:latin typeface="Times New Roman" panose="02020603050405020304" charset="0"/>
                <a:cs typeface="Times New Roman" panose="02020603050405020304" charset="0"/>
              </a:rPr>
              <a:t>ng nh</a:t>
            </a:r>
            <a:r>
              <a:rPr lang="en-US" altLang="en-US" sz="2300">
                <a:latin typeface="Times New Roman" panose="02020603050405020304" charset="0"/>
                <a:cs typeface="Times New Roman" panose="02020603050405020304" charset="0"/>
              </a:rPr>
              <a:t>ư</a:t>
            </a:r>
            <a:r>
              <a:rPr lang="en-US" altLang="en-US" sz="2300">
                <a:latin typeface="Times New Roman" panose="02020603050405020304" charset="0"/>
                <a:cs typeface="Times New Roman" panose="02020603050405020304" charset="0"/>
              </a:rPr>
              <a:t> chạy Cơ sở dữ liệu </a:t>
            </a:r>
            <a:r>
              <a:rPr lang="en-US" altLang="en-US" sz="2300">
                <a:latin typeface="Times New Roman" panose="02020603050405020304" charset="0"/>
                <a:cs typeface="Times New Roman" panose="02020603050405020304" charset="0"/>
              </a:rPr>
              <a:t>đư</a:t>
            </a:r>
            <a:r>
              <a:rPr lang="en-US" altLang="en-US" sz="2300">
                <a:latin typeface="Times New Roman" panose="02020603050405020304" charset="0"/>
                <a:cs typeface="Times New Roman" panose="02020603050405020304" charset="0"/>
              </a:rPr>
              <a:t>ợc trên trang web thì tôi sử dụng Xampp </a:t>
            </a:r>
            <a:r>
              <a:rPr lang="en-US" altLang="en-US" sz="2300">
                <a:latin typeface="Times New Roman" panose="02020603050405020304" charset="0"/>
                <a:cs typeface="Times New Roman" panose="02020603050405020304" charset="0"/>
              </a:rPr>
              <a:t>đ</a:t>
            </a:r>
            <a:r>
              <a:rPr lang="en-US" altLang="en-US" sz="2300">
                <a:latin typeface="Times New Roman" panose="02020603050405020304" charset="0"/>
                <a:cs typeface="Times New Roman" panose="02020603050405020304" charset="0"/>
              </a:rPr>
              <a:t>ể thực thi công việc </a:t>
            </a:r>
            <a:r>
              <a:rPr lang="en-US" altLang="en-US" sz="2300">
                <a:latin typeface="Times New Roman" panose="02020603050405020304" charset="0"/>
                <a:cs typeface="Times New Roman" panose="02020603050405020304" charset="0"/>
              </a:rPr>
              <a:t>đ</a:t>
            </a:r>
            <a:r>
              <a:rPr lang="en-US" altLang="en-US" sz="2300">
                <a:latin typeface="Times New Roman" panose="02020603050405020304" charset="0"/>
                <a:cs typeface="Times New Roman" panose="02020603050405020304" charset="0"/>
              </a:rPr>
              <a:t>ó. Mục </a:t>
            </a:r>
            <a:r>
              <a:rPr lang="en-US" altLang="en-US" sz="2300">
                <a:latin typeface="Times New Roman" panose="02020603050405020304" charset="0"/>
                <a:cs typeface="Times New Roman" panose="02020603050405020304" charset="0"/>
              </a:rPr>
              <a:t>đ</a:t>
            </a:r>
            <a:r>
              <a:rPr lang="en-US" altLang="en-US" sz="2300">
                <a:latin typeface="Times New Roman" panose="02020603050405020304" charset="0"/>
                <a:cs typeface="Times New Roman" panose="02020603050405020304" charset="0"/>
              </a:rPr>
              <a:t>ích của Xampp là dùng </a:t>
            </a:r>
            <a:r>
              <a:rPr lang="en-US" altLang="en-US" sz="2300">
                <a:latin typeface="Times New Roman" panose="02020603050405020304" charset="0"/>
                <a:cs typeface="Times New Roman" panose="02020603050405020304" charset="0"/>
              </a:rPr>
              <a:t>đ</a:t>
            </a:r>
            <a:r>
              <a:rPr lang="en-US" altLang="en-US" sz="2300">
                <a:latin typeface="Times New Roman" panose="02020603050405020304" charset="0"/>
                <a:cs typeface="Times New Roman" panose="02020603050405020304" charset="0"/>
              </a:rPr>
              <a:t>ể chạy trang web của mình theo h</a:t>
            </a:r>
            <a:r>
              <a:rPr lang="en-US" altLang="en-US" sz="2300">
                <a:latin typeface="Times New Roman" panose="02020603050405020304" charset="0"/>
                <a:cs typeface="Times New Roman" panose="02020603050405020304" charset="0"/>
              </a:rPr>
              <a:t>ư</a:t>
            </a:r>
            <a:r>
              <a:rPr lang="en-US" altLang="en-US" sz="2300">
                <a:latin typeface="Times New Roman" panose="02020603050405020304" charset="0"/>
                <a:cs typeface="Times New Roman" panose="02020603050405020304" charset="0"/>
              </a:rPr>
              <a:t>ớng cục bộ. Cụ thể là kết nối với MySQL theo h</a:t>
            </a:r>
            <a:r>
              <a:rPr lang="en-US" altLang="en-US" sz="2300">
                <a:latin typeface="Times New Roman" panose="02020603050405020304" charset="0"/>
                <a:cs typeface="Times New Roman" panose="02020603050405020304" charset="0"/>
              </a:rPr>
              <a:t>ư</a:t>
            </a:r>
            <a:r>
              <a:rPr lang="en-US" altLang="en-US" sz="2300">
                <a:latin typeface="Times New Roman" panose="02020603050405020304" charset="0"/>
                <a:cs typeface="Times New Roman" panose="02020603050405020304" charset="0"/>
              </a:rPr>
              <a:t>ớng cục bộ. Cách tải rất </a:t>
            </a:r>
            <a:r>
              <a:rPr lang="en-US" altLang="en-US" sz="2300">
                <a:latin typeface="Times New Roman" panose="02020603050405020304" charset="0"/>
                <a:cs typeface="Times New Roman" panose="02020603050405020304" charset="0"/>
              </a:rPr>
              <a:t>đ</a:t>
            </a:r>
            <a:r>
              <a:rPr lang="en-US" altLang="en-US" sz="2300">
                <a:latin typeface="Times New Roman" panose="02020603050405020304" charset="0"/>
                <a:cs typeface="Times New Roman" panose="02020603050405020304" charset="0"/>
              </a:rPr>
              <a:t>ơn giản. Các bạn vào Google tìm kiếm từ khoá Xampp và tải về theo bản mới nhất 8.2.12 và tiến hành thực hiện các b</a:t>
            </a:r>
            <a:r>
              <a:rPr lang="en-US" altLang="en-US" sz="2300">
                <a:latin typeface="Times New Roman" panose="02020603050405020304" charset="0"/>
                <a:cs typeface="Times New Roman" panose="02020603050405020304" charset="0"/>
              </a:rPr>
              <a:t>ư</a:t>
            </a:r>
            <a:r>
              <a:rPr lang="en-US" altLang="en-US" sz="2300">
                <a:latin typeface="Times New Roman" panose="02020603050405020304" charset="0"/>
                <a:cs typeface="Times New Roman" panose="02020603050405020304" charset="0"/>
              </a:rPr>
              <a:t>ớc mà nó yêu cầu.</a:t>
            </a:r>
            <a:endParaRPr lang="en-US" altLang="en-US" sz="2300">
              <a:latin typeface="Times New Roman" panose="02020603050405020304" charset="0"/>
              <a:cs typeface="Times New Roman" panose="02020603050405020304" charset="0"/>
            </a:endParaRPr>
          </a:p>
          <a:p>
            <a:endParaRPr lang="en-US" altLang="en-US" sz="2300">
              <a:latin typeface="Times New Roman" panose="02020603050405020304" charset="0"/>
              <a:cs typeface="Times New Roman" panose="02020603050405020304" charset="0"/>
            </a:endParaRPr>
          </a:p>
          <a:p>
            <a:r>
              <a:rPr lang="en-US" altLang="en-US" sz="2300">
                <a:latin typeface="Times New Roman" panose="02020603050405020304" charset="0"/>
                <a:cs typeface="Times New Roman" panose="02020603050405020304" charset="0"/>
              </a:rPr>
              <a:t>- Việc cấu hình xampp mục </a:t>
            </a:r>
            <a:r>
              <a:rPr lang="en-US" altLang="en-US" sz="2300">
                <a:latin typeface="Times New Roman" panose="02020603050405020304" charset="0"/>
                <a:cs typeface="Times New Roman" panose="02020603050405020304" charset="0"/>
              </a:rPr>
              <a:t>đ</a:t>
            </a:r>
            <a:r>
              <a:rPr lang="en-US" altLang="en-US" sz="2300">
                <a:latin typeface="Times New Roman" panose="02020603050405020304" charset="0"/>
                <a:cs typeface="Times New Roman" panose="02020603050405020304" charset="0"/>
              </a:rPr>
              <a:t>ích dùng </a:t>
            </a:r>
            <a:r>
              <a:rPr lang="en-US" altLang="en-US" sz="2300">
                <a:latin typeface="Times New Roman" panose="02020603050405020304" charset="0"/>
                <a:cs typeface="Times New Roman" panose="02020603050405020304" charset="0"/>
              </a:rPr>
              <a:t>đ</a:t>
            </a:r>
            <a:r>
              <a:rPr lang="en-US" altLang="en-US" sz="2300">
                <a:latin typeface="Times New Roman" panose="02020603050405020304" charset="0"/>
                <a:cs typeface="Times New Roman" panose="02020603050405020304" charset="0"/>
              </a:rPr>
              <a:t>ể chạy website d</a:t>
            </a:r>
            <a:r>
              <a:rPr lang="en-US" altLang="en-US" sz="2300">
                <a:latin typeface="Times New Roman" panose="02020603050405020304" charset="0"/>
                <a:cs typeface="Times New Roman" panose="02020603050405020304" charset="0"/>
              </a:rPr>
              <a:t>ư</a:t>
            </a:r>
            <a:r>
              <a:rPr lang="en-US" altLang="en-US" sz="2300">
                <a:latin typeface="Times New Roman" panose="02020603050405020304" charset="0"/>
                <a:cs typeface="Times New Roman" panose="02020603050405020304" charset="0"/>
              </a:rPr>
              <a:t>ới dạng cục bộ, </a:t>
            </a:r>
            <a:r>
              <a:rPr lang="en-US" altLang="en-US" sz="2300">
                <a:latin typeface="Times New Roman" panose="02020603050405020304" charset="0"/>
                <a:cs typeface="Times New Roman" panose="02020603050405020304" charset="0"/>
              </a:rPr>
              <a:t>đ</a:t>
            </a:r>
            <a:r>
              <a:rPr lang="en-US" altLang="en-US" sz="2300">
                <a:latin typeface="Times New Roman" panose="02020603050405020304" charset="0"/>
                <a:cs typeface="Times New Roman" panose="02020603050405020304" charset="0"/>
              </a:rPr>
              <a:t>ể ch</a:t>
            </a:r>
            <a:r>
              <a:rPr lang="en-US" altLang="en-US" sz="2300">
                <a:latin typeface="Times New Roman" panose="02020603050405020304" charset="0"/>
                <a:cs typeface="Times New Roman" panose="02020603050405020304" charset="0"/>
              </a:rPr>
              <a:t>ư</a:t>
            </a:r>
            <a:r>
              <a:rPr lang="en-US" altLang="en-US" sz="2300">
                <a:latin typeface="Times New Roman" panose="02020603050405020304" charset="0"/>
                <a:cs typeface="Times New Roman" panose="02020603050405020304" charset="0"/>
              </a:rPr>
              <a:t>a cơ sở dữ liệu của mình mà không cần mất phí </a:t>
            </a:r>
            <a:r>
              <a:rPr lang="en-US" altLang="en-US" sz="2300">
                <a:latin typeface="Times New Roman" panose="02020603050405020304" charset="0"/>
                <a:cs typeface="Times New Roman" panose="02020603050405020304" charset="0"/>
              </a:rPr>
              <a:t>đ</a:t>
            </a:r>
            <a:r>
              <a:rPr lang="en-US" altLang="en-US" sz="2300">
                <a:latin typeface="Times New Roman" panose="02020603050405020304" charset="0"/>
                <a:cs typeface="Times New Roman" panose="02020603050405020304" charset="0"/>
              </a:rPr>
              <a:t>ể mua server chứa.</a:t>
            </a:r>
            <a:endParaRPr lang="en-US" altLang="en-US" sz="2300">
              <a:latin typeface="Times New Roman" panose="02020603050405020304" charset="0"/>
              <a:cs typeface="Times New Roman" panose="02020603050405020304" charset="0"/>
            </a:endParaRPr>
          </a:p>
          <a:p>
            <a:endParaRPr lang="en-US" altLang="en-US" sz="2300">
              <a:latin typeface="Times New Roman" panose="02020603050405020304" charset="0"/>
              <a:cs typeface="Times New Roman" panose="02020603050405020304" charset="0"/>
            </a:endParaRPr>
          </a:p>
        </p:txBody>
      </p:sp>
      <p:pic>
        <p:nvPicPr>
          <p:cNvPr id="38" name="Picture 3"/>
          <p:cNvPicPr>
            <a:picLocks noChangeAspect="1"/>
          </p:cNvPicPr>
          <p:nvPr/>
        </p:nvPicPr>
        <p:blipFill>
          <a:blip r:embed="rId1"/>
          <a:stretch>
            <a:fillRect/>
          </a:stretch>
        </p:blipFill>
        <p:spPr>
          <a:xfrm>
            <a:off x="4202113" y="4351655"/>
            <a:ext cx="3588028" cy="2304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6560" y="468630"/>
            <a:ext cx="4064000" cy="521970"/>
          </a:xfrm>
          <a:prstGeom prst="rect">
            <a:avLst/>
          </a:prstGeom>
          <a:noFill/>
        </p:spPr>
        <p:txBody>
          <a:bodyPr wrap="square" rtlCol="0">
            <a:spAutoFit/>
          </a:bodyPr>
          <a:p>
            <a:r>
              <a:rPr lang="vi-VN" altLang="en-US" sz="2800" b="1">
                <a:latin typeface="Times New Roman" panose="02020603050405020304" charset="0"/>
                <a:cs typeface="Times New Roman" panose="02020603050405020304" charset="0"/>
              </a:rPr>
              <a:t>3. Cài đặt MySQL</a:t>
            </a:r>
            <a:endParaRPr lang="vi-VN" altLang="en-US" sz="2800" b="1">
              <a:latin typeface="Times New Roman" panose="02020603050405020304" charset="0"/>
              <a:cs typeface="Times New Roman" panose="02020603050405020304" charset="0"/>
            </a:endParaRPr>
          </a:p>
        </p:txBody>
      </p:sp>
      <p:sp>
        <p:nvSpPr>
          <p:cNvPr id="3" name="Text Box 2"/>
          <p:cNvSpPr txBox="1"/>
          <p:nvPr/>
        </p:nvSpPr>
        <p:spPr>
          <a:xfrm>
            <a:off x="861695" y="2829560"/>
            <a:ext cx="10469245" cy="1198880"/>
          </a:xfrm>
          <a:prstGeom prst="rect">
            <a:avLst/>
          </a:prstGeom>
          <a:noFill/>
        </p:spPr>
        <p:txBody>
          <a:bodyPr wrap="square" rtlCol="0">
            <a:spAutoFit/>
          </a:bodyPr>
          <a:p>
            <a:r>
              <a:rPr lang="en-US" altLang="en-US" sz="2400">
                <a:latin typeface="Times New Roman" panose="02020603050405020304" charset="0"/>
                <a:cs typeface="Times New Roman" panose="02020603050405020304" charset="0"/>
              </a:rPr>
              <a:t>- Ở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ây tôi sử dụng phần mềm MySQL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tạo dữ liệu với trang web của tôi. Tôi lựa chọn MySQL bản 8.0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sửa dụng. Và cách tải rất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ơn giản, các bạn lên Google và tìm kiếm từ khoá MySQL tải về bản phù hợp.</a:t>
            </a:r>
            <a:endParaRPr lang="en-US" altLang="en-US"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5610" y="640715"/>
            <a:ext cx="5828665" cy="521970"/>
          </a:xfrm>
          <a:prstGeom prst="rect">
            <a:avLst/>
          </a:prstGeom>
          <a:noFill/>
        </p:spPr>
        <p:txBody>
          <a:bodyPr wrap="square" rtlCol="0">
            <a:spAutoFit/>
          </a:bodyPr>
          <a:p>
            <a:r>
              <a:rPr lang="vi-VN" altLang="en-US" sz="2800" b="1">
                <a:latin typeface="Times New Roman" panose="02020603050405020304" charset="0"/>
                <a:cs typeface="Times New Roman" panose="02020603050405020304" charset="0"/>
              </a:rPr>
              <a:t>4. Khái niệm về Tailwind CSS</a:t>
            </a:r>
            <a:endParaRPr lang="vi-VN" altLang="en-US" sz="2800" b="1">
              <a:latin typeface="Times New Roman" panose="02020603050405020304" charset="0"/>
              <a:cs typeface="Times New Roman" panose="02020603050405020304" charset="0"/>
            </a:endParaRPr>
          </a:p>
        </p:txBody>
      </p:sp>
      <p:sp>
        <p:nvSpPr>
          <p:cNvPr id="4" name="Text Box 3"/>
          <p:cNvSpPr txBox="1"/>
          <p:nvPr/>
        </p:nvSpPr>
        <p:spPr>
          <a:xfrm>
            <a:off x="339090" y="1508760"/>
            <a:ext cx="11705590" cy="6887210"/>
          </a:xfrm>
          <a:prstGeom prst="rect">
            <a:avLst/>
          </a:prstGeom>
        </p:spPr>
        <p:txBody>
          <a:bodyPr>
            <a:noAutofit/>
          </a:bodyPr>
          <a:p>
            <a:pPr indent="0">
              <a:buNone/>
            </a:pPr>
            <a:r>
              <a:rPr b="1" i="1">
                <a:highlight>
                  <a:srgbClr val="FFFF00"/>
                </a:highlight>
                <a:latin typeface="Times New Roman" panose="02020603050405020304" charset="0"/>
                <a:cs typeface="Times New Roman" panose="02020603050405020304" charset="0"/>
              </a:rPr>
              <a:t>Tailwind CSS</a:t>
            </a:r>
            <a:r>
              <a:rPr>
                <a:latin typeface="Times New Roman" panose="02020603050405020304" charset="0"/>
                <a:cs typeface="Times New Roman" panose="02020603050405020304" charset="0"/>
              </a:rPr>
              <a:t> là một framework CSS tiện ích đầu tiên (utility-first) được thiết kế để giúp các nhà phát triển xây dựng giao diện nhanh chóng và hiệu quả. Thay vì cung cấp các thành phần giao diện có sẵn (components), Tailwind CSS tập trung vào việc cung cấp các lớp tiện ích (utility classes) để bạn tự thiết kế theo nhu cầu cụ thể.</a:t>
            </a:r>
            <a:endParaRPr>
              <a:latin typeface="Times New Roman" panose="02020603050405020304" charset="0"/>
              <a:cs typeface="Times New Roman" panose="02020603050405020304" charset="0"/>
            </a:endParaRPr>
          </a:p>
          <a:p>
            <a:pPr indent="0">
              <a:spcAft>
                <a:spcPct val="0"/>
              </a:spcAft>
              <a:buNone/>
            </a:pPr>
            <a:r>
              <a:rPr b="1">
                <a:latin typeface="Times New Roman" panose="02020603050405020304" charset="0"/>
                <a:cs typeface="Times New Roman" panose="02020603050405020304" charset="0"/>
              </a:rPr>
              <a:t>Đặc điểm nổi bật của Tailwind CSS</a:t>
            </a:r>
            <a:endParaRPr b="1">
              <a:latin typeface="Times New Roman" panose="02020603050405020304" charset="0"/>
              <a:cs typeface="Times New Roman" panose="02020603050405020304" charset="0"/>
            </a:endParaRPr>
          </a:p>
          <a:p>
            <a:pPr indent="0">
              <a:buNone/>
            </a:pPr>
            <a:r>
              <a:rPr b="1">
                <a:latin typeface="Times New Roman" panose="02020603050405020304" charset="0"/>
                <a:cs typeface="Times New Roman" panose="02020603050405020304" charset="0"/>
              </a:rPr>
              <a:t>Utility-first Framework:</a:t>
            </a:r>
            <a:endParaRPr b="1">
              <a:latin typeface="Times New Roman" panose="02020603050405020304" charset="0"/>
              <a:cs typeface="Times New Roman" panose="02020603050405020304" charset="0"/>
            </a:endParaRPr>
          </a:p>
          <a:p>
            <a:pPr lvl="1" indent="0">
              <a:buNone/>
            </a:pPr>
            <a:r>
              <a:rPr>
                <a:latin typeface="Times New Roman" panose="02020603050405020304" charset="0"/>
                <a:cs typeface="Times New Roman" panose="02020603050405020304" charset="0"/>
              </a:rPr>
              <a:t>Sử dụng các lớp CSS nhỏ gọn như text-center, p-4, bg-blue-500 để định nghĩa giao diện.</a:t>
            </a:r>
            <a:endParaRPr>
              <a:latin typeface="Times New Roman" panose="02020603050405020304" charset="0"/>
              <a:cs typeface="Times New Roman" panose="02020603050405020304" charset="0"/>
            </a:endParaRPr>
          </a:p>
          <a:p>
            <a:pPr lvl="1" indent="0">
              <a:buNone/>
            </a:pPr>
            <a:r>
              <a:rPr>
                <a:latin typeface="Times New Roman" panose="02020603050405020304" charset="0"/>
                <a:cs typeface="Times New Roman" panose="02020603050405020304" charset="0"/>
              </a:rPr>
              <a:t>Cho phép tạo giao diện mà không cần viết CSS tùy chỉnh.</a:t>
            </a:r>
            <a:endParaRPr>
              <a:latin typeface="Times New Roman" panose="02020603050405020304" charset="0"/>
              <a:cs typeface="Times New Roman" panose="02020603050405020304" charset="0"/>
            </a:endParaRPr>
          </a:p>
          <a:p>
            <a:pPr indent="0">
              <a:buNone/>
            </a:pPr>
            <a:r>
              <a:rPr b="1">
                <a:latin typeface="Times New Roman" panose="02020603050405020304" charset="0"/>
                <a:cs typeface="Times New Roman" panose="02020603050405020304" charset="0"/>
              </a:rPr>
              <a:t>Tùy chỉnh cao:</a:t>
            </a:r>
            <a:endParaRPr b="1">
              <a:latin typeface="Times New Roman" panose="02020603050405020304" charset="0"/>
              <a:cs typeface="Times New Roman" panose="02020603050405020304" charset="0"/>
            </a:endParaRPr>
          </a:p>
          <a:p>
            <a:pPr lvl="1" indent="0">
              <a:buNone/>
            </a:pPr>
            <a:r>
              <a:rPr>
                <a:latin typeface="Times New Roman" panose="02020603050405020304" charset="0"/>
                <a:cs typeface="Times New Roman" panose="02020603050405020304" charset="0"/>
              </a:rPr>
              <a:t>Dễ dàng cấu hình các giá trị như màu sắc, kích thước, và kiểu chữ qua file cấu hình tailwind.config.js.</a:t>
            </a:r>
            <a:endParaRPr>
              <a:latin typeface="Times New Roman" panose="02020603050405020304" charset="0"/>
              <a:cs typeface="Times New Roman" panose="02020603050405020304" charset="0"/>
            </a:endParaRPr>
          </a:p>
          <a:p>
            <a:pPr indent="0">
              <a:buNone/>
            </a:pPr>
            <a:r>
              <a:rPr b="1">
                <a:latin typeface="Times New Roman" panose="02020603050405020304" charset="0"/>
                <a:cs typeface="Times New Roman" panose="02020603050405020304" charset="0"/>
              </a:rPr>
              <a:t>Thiết kế linh hoạt:</a:t>
            </a:r>
            <a:endParaRPr b="1">
              <a:latin typeface="Times New Roman" panose="02020603050405020304" charset="0"/>
              <a:cs typeface="Times New Roman" panose="02020603050405020304" charset="0"/>
            </a:endParaRPr>
          </a:p>
          <a:p>
            <a:pPr lvl="1" indent="0">
              <a:buNone/>
            </a:pPr>
            <a:r>
              <a:rPr>
                <a:latin typeface="Times New Roman" panose="02020603050405020304" charset="0"/>
                <a:cs typeface="Times New Roman" panose="02020603050405020304" charset="0"/>
              </a:rPr>
              <a:t>Hỗ trợ thiết kế responsive, pseudo-class (hover, focus, active) và trạng thái (dark mode) chỉ bằng cách thêm lớp CSS tương ứng.</a:t>
            </a:r>
            <a:endParaRPr>
              <a:latin typeface="Times New Roman" panose="02020603050405020304" charset="0"/>
              <a:cs typeface="Times New Roman" panose="02020603050405020304" charset="0"/>
            </a:endParaRPr>
          </a:p>
          <a:p>
            <a:pPr lvl="1" indent="0">
              <a:buNone/>
            </a:pPr>
            <a:r>
              <a:rPr i="1">
                <a:latin typeface="Times New Roman" panose="02020603050405020304" charset="0"/>
                <a:cs typeface="Times New Roman" panose="02020603050405020304" charset="0"/>
              </a:rPr>
              <a:t>Ví dụ: sm:bg-blue-500 (thiết lập màu nền cho màn hình nhỏ).</a:t>
            </a:r>
            <a:endParaRPr i="1">
              <a:latin typeface="Times New Roman" panose="02020603050405020304" charset="0"/>
              <a:cs typeface="Times New Roman" panose="02020603050405020304" charset="0"/>
            </a:endParaRPr>
          </a:p>
          <a:p>
            <a:pPr indent="0">
              <a:buNone/>
            </a:pPr>
            <a:r>
              <a:rPr b="1">
                <a:latin typeface="Times New Roman" panose="02020603050405020304" charset="0"/>
                <a:cs typeface="Times New Roman" panose="02020603050405020304" charset="0"/>
              </a:rPr>
              <a:t>Hiệu suất cao:</a:t>
            </a:r>
            <a:endParaRPr b="1">
              <a:latin typeface="Times New Roman" panose="02020603050405020304" charset="0"/>
              <a:cs typeface="Times New Roman" panose="02020603050405020304" charset="0"/>
            </a:endParaRPr>
          </a:p>
          <a:p>
            <a:pPr lvl="1" indent="0">
              <a:buNone/>
            </a:pPr>
            <a:r>
              <a:rPr>
                <a:latin typeface="Times New Roman" panose="02020603050405020304" charset="0"/>
                <a:cs typeface="Times New Roman" panose="02020603050405020304" charset="0"/>
              </a:rPr>
              <a:t>Tích hợp công cụ PurgeCSS để loại bỏ CSS không sử dụng, giúp giảm kích thước tệp CSS.</a:t>
            </a:r>
            <a:endParaRPr>
              <a:latin typeface="Times New Roman" panose="02020603050405020304" charset="0"/>
              <a:cs typeface="Times New Roman" panose="02020603050405020304" charset="0"/>
            </a:endParaRPr>
          </a:p>
          <a:p>
            <a:pPr indent="0">
              <a:buNone/>
            </a:pPr>
            <a:r>
              <a:rPr b="1">
                <a:latin typeface="Times New Roman" panose="02020603050405020304" charset="0"/>
                <a:cs typeface="Times New Roman" panose="02020603050405020304" charset="0"/>
              </a:rPr>
              <a:t>Hỗ trợ cộng đồng mạnh mẽ:</a:t>
            </a:r>
            <a:endParaRPr b="1">
              <a:latin typeface="Times New Roman" panose="02020603050405020304" charset="0"/>
              <a:cs typeface="Times New Roman" panose="02020603050405020304" charset="0"/>
            </a:endParaRPr>
          </a:p>
          <a:p>
            <a:pPr lvl="1" indent="0">
              <a:buNone/>
            </a:pPr>
            <a:r>
              <a:rPr>
                <a:latin typeface="Times New Roman" panose="02020603050405020304" charset="0"/>
                <a:cs typeface="Times New Roman" panose="02020603050405020304" charset="0"/>
              </a:rPr>
              <a:t>Có thư viện component mở rộng như Flowbite hoặc Tailwind UI để sử dụng nhanh các giao diện có sẵn.</a:t>
            </a:r>
            <a:endParaRPr>
              <a:latin typeface="Times New Roman" panose="02020603050405020304" charset="0"/>
              <a:cs typeface="Times New Roman" panose="02020603050405020304" charset="0"/>
            </a:endParaRPr>
          </a:p>
          <a:p>
            <a:pPr indent="0">
              <a:spcAft>
                <a:spcPct val="0"/>
              </a:spcAft>
              <a:buNone/>
            </a:pPr>
            <a:endParaRPr>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10895" y="1534160"/>
            <a:ext cx="10975340" cy="4154170"/>
          </a:xfrm>
          <a:prstGeom prst="rect">
            <a:avLst/>
          </a:prstGeom>
          <a:noFill/>
        </p:spPr>
        <p:txBody>
          <a:bodyPr wrap="square" rtlCol="0" anchor="t">
            <a:spAutoFit/>
          </a:bodyPr>
          <a:p>
            <a:pPr indent="0">
              <a:spcAft>
                <a:spcPct val="0"/>
              </a:spcAft>
              <a:buNone/>
            </a:pPr>
            <a:r>
              <a:rPr lang="vi-VN" sz="2400" b="1">
                <a:latin typeface="Times New Roman" panose="02020603050405020304" charset="0"/>
                <a:cs typeface="Times New Roman" panose="02020603050405020304" charset="0"/>
                <a:sym typeface="+mn-ea"/>
              </a:rPr>
              <a:t>*</a:t>
            </a:r>
            <a:r>
              <a:rPr sz="2400" b="1">
                <a:latin typeface="Times New Roman" panose="02020603050405020304" charset="0"/>
                <a:cs typeface="Times New Roman" panose="02020603050405020304" charset="0"/>
                <a:sym typeface="+mn-ea"/>
              </a:rPr>
              <a:t>Ưu điểm của Tailwind CSS</a:t>
            </a:r>
            <a:endParaRPr sz="2400" b="1">
              <a:latin typeface="Times New Roman" panose="02020603050405020304" charset="0"/>
              <a:cs typeface="Times New Roman" panose="02020603050405020304" charset="0"/>
            </a:endParaRPr>
          </a:p>
          <a:p>
            <a:pPr indent="0">
              <a:buNone/>
            </a:pPr>
            <a:r>
              <a:rPr lang="vi-VN" sz="2400">
                <a:latin typeface="Times New Roman" panose="02020603050405020304" charset="0"/>
                <a:cs typeface="Times New Roman" panose="02020603050405020304" charset="0"/>
                <a:sym typeface="+mn-ea"/>
              </a:rPr>
              <a:t>- </a:t>
            </a:r>
            <a:r>
              <a:rPr sz="2400">
                <a:latin typeface="Times New Roman" panose="02020603050405020304" charset="0"/>
                <a:cs typeface="Times New Roman" panose="02020603050405020304" charset="0"/>
                <a:sym typeface="+mn-ea"/>
              </a:rPr>
              <a:t>Nhanh chóng và dễ học: Không cần nhớ cú pháp CSS phức tạp, chỉ cần kết hợp các lớp tiện ích.</a:t>
            </a:r>
            <a:endParaRPr sz="2400">
              <a:latin typeface="Times New Roman" panose="02020603050405020304" charset="0"/>
              <a:cs typeface="Times New Roman" panose="02020603050405020304" charset="0"/>
            </a:endParaRPr>
          </a:p>
          <a:p>
            <a:pPr indent="0">
              <a:buNone/>
            </a:pPr>
            <a:r>
              <a:rPr lang="vi-VN" sz="2400">
                <a:latin typeface="Times New Roman" panose="02020603050405020304" charset="0"/>
                <a:cs typeface="Times New Roman" panose="02020603050405020304" charset="0"/>
                <a:sym typeface="+mn-ea"/>
              </a:rPr>
              <a:t>- </a:t>
            </a:r>
            <a:r>
              <a:rPr sz="2400">
                <a:latin typeface="Times New Roman" panose="02020603050405020304" charset="0"/>
                <a:cs typeface="Times New Roman" panose="02020603050405020304" charset="0"/>
                <a:sym typeface="+mn-ea"/>
              </a:rPr>
              <a:t>Tăng tốc phát triển giao diện: Giảm thời gian viết CSS tùy chỉnh nhờ vào các lớp tiện ích sẵn có.</a:t>
            </a:r>
            <a:endParaRPr sz="2400">
              <a:latin typeface="Times New Roman" panose="02020603050405020304" charset="0"/>
              <a:cs typeface="Times New Roman" panose="02020603050405020304" charset="0"/>
            </a:endParaRPr>
          </a:p>
          <a:p>
            <a:pPr indent="0">
              <a:buNone/>
            </a:pPr>
            <a:r>
              <a:rPr lang="vi-VN" sz="2400">
                <a:latin typeface="Times New Roman" panose="02020603050405020304" charset="0"/>
                <a:cs typeface="Times New Roman" panose="02020603050405020304" charset="0"/>
                <a:sym typeface="+mn-ea"/>
              </a:rPr>
              <a:t>- </a:t>
            </a:r>
            <a:r>
              <a:rPr sz="2400">
                <a:latin typeface="Times New Roman" panose="02020603050405020304" charset="0"/>
                <a:cs typeface="Times New Roman" panose="02020603050405020304" charset="0"/>
                <a:sym typeface="+mn-ea"/>
              </a:rPr>
              <a:t>Dễ dàng duy trì: Code giao diện nhất quán, dễ hiểu hơn khi tất cả đều nằm trong tệp HTML hoặc JSX.</a:t>
            </a:r>
            <a:endParaRPr sz="2400">
              <a:latin typeface="Times New Roman" panose="02020603050405020304" charset="0"/>
              <a:cs typeface="Times New Roman" panose="02020603050405020304" charset="0"/>
            </a:endParaRPr>
          </a:p>
          <a:p>
            <a:pPr indent="0">
              <a:spcAft>
                <a:spcPct val="0"/>
              </a:spcAft>
              <a:buNone/>
            </a:pPr>
            <a:r>
              <a:rPr lang="vi-VN" sz="2400" b="1">
                <a:latin typeface="Times New Roman" panose="02020603050405020304" charset="0"/>
                <a:cs typeface="Times New Roman" panose="02020603050405020304" charset="0"/>
                <a:sym typeface="+mn-ea"/>
              </a:rPr>
              <a:t>*</a:t>
            </a:r>
            <a:r>
              <a:rPr sz="2400" b="1">
                <a:latin typeface="Times New Roman" panose="02020603050405020304" charset="0"/>
                <a:cs typeface="Times New Roman" panose="02020603050405020304" charset="0"/>
                <a:sym typeface="+mn-ea"/>
              </a:rPr>
              <a:t>Nhược điểm</a:t>
            </a:r>
            <a:endParaRPr sz="2400" b="1">
              <a:latin typeface="Times New Roman" panose="02020603050405020304" charset="0"/>
              <a:cs typeface="Times New Roman" panose="02020603050405020304" charset="0"/>
            </a:endParaRPr>
          </a:p>
          <a:p>
            <a:pPr indent="0">
              <a:buNone/>
            </a:pPr>
            <a:r>
              <a:rPr lang="vi-VN" sz="2400">
                <a:latin typeface="Times New Roman" panose="02020603050405020304" charset="0"/>
                <a:cs typeface="Times New Roman" panose="02020603050405020304" charset="0"/>
                <a:sym typeface="+mn-ea"/>
              </a:rPr>
              <a:t>- </a:t>
            </a:r>
            <a:r>
              <a:rPr sz="2400">
                <a:latin typeface="Times New Roman" panose="02020603050405020304" charset="0"/>
                <a:cs typeface="Times New Roman" panose="02020603050405020304" charset="0"/>
                <a:sym typeface="+mn-ea"/>
              </a:rPr>
              <a:t>Code HTML dài hơn: Khi sử dụng nhiều lớp tiện ích, HTML có thể trở nên khó đọc.</a:t>
            </a:r>
            <a:endParaRPr sz="2400">
              <a:latin typeface="Times New Roman" panose="02020603050405020304" charset="0"/>
              <a:cs typeface="Times New Roman" panose="02020603050405020304" charset="0"/>
            </a:endParaRPr>
          </a:p>
          <a:p>
            <a:pPr indent="0">
              <a:buNone/>
            </a:pPr>
            <a:r>
              <a:rPr sz="2400">
                <a:latin typeface="Times New Roman" panose="02020603050405020304" charset="0"/>
                <a:cs typeface="Times New Roman" panose="02020603050405020304" charset="0"/>
                <a:sym typeface="+mn-ea"/>
              </a:rPr>
              <a:t>Phụ thuộc framework: Đối với các dự án lớn, việc chỉnh sửa có thể gặp khó khăn nếu không sử dụng đúng cách.</a:t>
            </a:r>
            <a:endParaRPr lang="en-US" sz="2400">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10008</Words>
  <Application>WPS Presentation</Application>
  <PresentationFormat>Widescreen</PresentationFormat>
  <Paragraphs>205</Paragraphs>
  <Slides>41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41</vt:i4>
      </vt:variant>
    </vt:vector>
  </HeadingPairs>
  <TitlesOfParts>
    <vt:vector size="53" baseType="lpstr">
      <vt:lpstr>Arial</vt:lpstr>
      <vt:lpstr>SimSun</vt:lpstr>
      <vt:lpstr>Wingdings</vt:lpstr>
      <vt:lpstr>Times New Roman Bold</vt:lpstr>
      <vt:lpstr>Times New Roman</vt:lpstr>
      <vt:lpstr>Times New Roman Regular</vt:lpstr>
      <vt:lpstr>Microsoft YaHei</vt:lpstr>
      <vt:lpstr>Arial Unicode MS</vt:lpstr>
      <vt:lpstr>Calibri</vt:lpstr>
      <vt:lpstr>Times New Roman</vt:lpstr>
      <vt:lpstr>黑体</vt:lpstr>
      <vt:lpstr>Business Cooperate</vt:lpstr>
      <vt:lpstr>PowerPoint 演示文稿</vt:lpstr>
      <vt:lpstr>Nội dung báo cáo</vt:lpstr>
      <vt:lpstr>I. TỔNG QUAN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Thuật Thuật</cp:lastModifiedBy>
  <cp:revision>17</cp:revision>
  <dcterms:created xsi:type="dcterms:W3CDTF">2024-12-03T18:15:00Z</dcterms:created>
  <dcterms:modified xsi:type="dcterms:W3CDTF">2024-12-27T01:01:13Z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8F4515D65856454F9FC288972FD53892_13</vt:lpwstr>
  </property>
  <property fmtid="{D5CDD505-2E9C-101B-9397-08002B2CF9AE}" pid="3" name="KSOProductBuildVer">
    <vt:lpwstr>1033-12.2.0.19307</vt:lpwstr>
  </property>
</Properties>
</file>